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3.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4"/>
  </p:notesMasterIdLst>
  <p:handoutMasterIdLst>
    <p:handoutMasterId r:id="rId75"/>
  </p:handoutMasterIdLst>
  <p:sldIdLst>
    <p:sldId id="643" r:id="rId5"/>
    <p:sldId id="991" r:id="rId6"/>
    <p:sldId id="1111" r:id="rId7"/>
    <p:sldId id="1093" r:id="rId8"/>
    <p:sldId id="1156" r:id="rId9"/>
    <p:sldId id="1122" r:id="rId10"/>
    <p:sldId id="1070" r:id="rId11"/>
    <p:sldId id="1141" r:id="rId12"/>
    <p:sldId id="1089" r:id="rId13"/>
    <p:sldId id="1123" r:id="rId14"/>
    <p:sldId id="1095" r:id="rId15"/>
    <p:sldId id="1052" r:id="rId16"/>
    <p:sldId id="1159" r:id="rId17"/>
    <p:sldId id="1160" r:id="rId18"/>
    <p:sldId id="1124" r:id="rId19"/>
    <p:sldId id="1106" r:id="rId20"/>
    <p:sldId id="1158" r:id="rId21"/>
    <p:sldId id="1157" r:id="rId22"/>
    <p:sldId id="1125" r:id="rId23"/>
    <p:sldId id="1096" r:id="rId24"/>
    <p:sldId id="1097" r:id="rId25"/>
    <p:sldId id="1098" r:id="rId26"/>
    <p:sldId id="1094" r:id="rId27"/>
    <p:sldId id="1145" r:id="rId28"/>
    <p:sldId id="1150" r:id="rId29"/>
    <p:sldId id="1151" r:id="rId30"/>
    <p:sldId id="1104" r:id="rId31"/>
    <p:sldId id="1143" r:id="rId32"/>
    <p:sldId id="1144" r:id="rId33"/>
    <p:sldId id="1121" r:id="rId34"/>
    <p:sldId id="1105" r:id="rId35"/>
    <p:sldId id="1126" r:id="rId36"/>
    <p:sldId id="1054" r:id="rId37"/>
    <p:sldId id="1127" r:id="rId38"/>
    <p:sldId id="1055" r:id="rId39"/>
    <p:sldId id="1128" r:id="rId40"/>
    <p:sldId id="1056" r:id="rId41"/>
    <p:sldId id="1129" r:id="rId42"/>
    <p:sldId id="1057" r:id="rId43"/>
    <p:sldId id="1130" r:id="rId44"/>
    <p:sldId id="1058" r:id="rId45"/>
    <p:sldId id="1131" r:id="rId46"/>
    <p:sldId id="1059" r:id="rId47"/>
    <p:sldId id="1090" r:id="rId48"/>
    <p:sldId id="1132" r:id="rId49"/>
    <p:sldId id="1060" r:id="rId50"/>
    <p:sldId id="1133" r:id="rId51"/>
    <p:sldId id="1061" r:id="rId52"/>
    <p:sldId id="1134" r:id="rId53"/>
    <p:sldId id="1062" r:id="rId54"/>
    <p:sldId id="1135" r:id="rId55"/>
    <p:sldId id="1155" r:id="rId56"/>
    <p:sldId id="1063" r:id="rId57"/>
    <p:sldId id="1136" r:id="rId58"/>
    <p:sldId id="1161" r:id="rId59"/>
    <p:sldId id="1064" r:id="rId60"/>
    <p:sldId id="1099" r:id="rId61"/>
    <p:sldId id="1162" r:id="rId62"/>
    <p:sldId id="1163" r:id="rId63"/>
    <p:sldId id="1137" r:id="rId64"/>
    <p:sldId id="1066" r:id="rId65"/>
    <p:sldId id="1101" r:id="rId66"/>
    <p:sldId id="1138" r:id="rId67"/>
    <p:sldId id="1067" r:id="rId68"/>
    <p:sldId id="1142" r:id="rId69"/>
    <p:sldId id="1068" r:id="rId70"/>
    <p:sldId id="1091" r:id="rId71"/>
    <p:sldId id="1146" r:id="rId72"/>
    <p:sldId id="526"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88" userDrawn="1">
          <p15:clr>
            <a:srgbClr val="A4A3A4"/>
          </p15:clr>
        </p15:guide>
        <p15:guide id="2" pos="504" userDrawn="1">
          <p15:clr>
            <a:srgbClr val="A4A3A4"/>
          </p15:clr>
        </p15:guide>
        <p15:guide id="3" orient="horz" pos="840" userDrawn="1">
          <p15:clr>
            <a:srgbClr val="A4A3A4"/>
          </p15:clr>
        </p15:guide>
        <p15:guide id="4" pos="7368" userDrawn="1">
          <p15:clr>
            <a:srgbClr val="A4A3A4"/>
          </p15:clr>
        </p15:guide>
        <p15:guide id="5" orient="horz" pos="3720" userDrawn="1">
          <p15:clr>
            <a:srgbClr val="A4A3A4"/>
          </p15:clr>
        </p15:guide>
        <p15:guide id="6" orient="horz" pos="3960" userDrawn="1">
          <p15:clr>
            <a:srgbClr val="A4A3A4"/>
          </p15:clr>
        </p15:guide>
        <p15:guide id="7" orient="horz" pos="888">
          <p15:clr>
            <a:srgbClr val="A4A3A4"/>
          </p15:clr>
        </p15:guide>
        <p15:guide id="8" pos="741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Puneet Bhatia" initials="PB" lastIdx="2" clrIdx="6">
    <p:extLst>
      <p:ext uri="{19B8F6BF-5375-455C-9EA6-DF929625EA0E}">
        <p15:presenceInfo xmlns:p15="http://schemas.microsoft.com/office/powerpoint/2012/main" userId="S-1-5-21-693172028-3489272249-1875958458-1865" providerId="AD"/>
      </p:ext>
    </p:extLst>
  </p:cmAuthor>
  <p:cmAuthor id="1" name="Gaurav Sharma" initials="GS" lastIdx="19" clrIdx="0">
    <p:extLst>
      <p:ext uri="{19B8F6BF-5375-455C-9EA6-DF929625EA0E}">
        <p15:presenceInfo xmlns:p15="http://schemas.microsoft.com/office/powerpoint/2012/main" userId="S-1-5-21-693172028-3489272249-1875958458-2475" providerId="AD"/>
      </p:ext>
    </p:extLst>
  </p:cmAuthor>
  <p:cmAuthor id="2" name="Neha Mohan" initials="NM" lastIdx="3" clrIdx="1">
    <p:extLst>
      <p:ext uri="{19B8F6BF-5375-455C-9EA6-DF929625EA0E}">
        <p15:presenceInfo xmlns:p15="http://schemas.microsoft.com/office/powerpoint/2012/main" userId="S-1-5-21-693172028-3489272249-1875958458-1368" providerId="AD"/>
      </p:ext>
    </p:extLst>
  </p:cmAuthor>
  <p:cmAuthor id="3" name="Bhupendra Singh" initials="BS" lastIdx="35" clrIdx="2">
    <p:extLst>
      <p:ext uri="{19B8F6BF-5375-455C-9EA6-DF929625EA0E}">
        <p15:presenceInfo xmlns:p15="http://schemas.microsoft.com/office/powerpoint/2012/main" userId="S-1-5-21-693172028-3489272249-1875958458-1736" providerId="AD"/>
      </p:ext>
    </p:extLst>
  </p:cmAuthor>
  <p:cmAuthor id="4" name="Darbey, Susan" initials="DS" lastIdx="12" clrIdx="3">
    <p:extLst>
      <p:ext uri="{19B8F6BF-5375-455C-9EA6-DF929625EA0E}">
        <p15:presenceInfo xmlns:p15="http://schemas.microsoft.com/office/powerpoint/2012/main" userId="S-1-5-21-1292428093-776561741-1801674531-612834" providerId="AD"/>
      </p:ext>
    </p:extLst>
  </p:cmAuthor>
  <p:cmAuthor id="5" name="Navdeep Kohli" initials="NK" lastIdx="14" clrIdx="4">
    <p:extLst>
      <p:ext uri="{19B8F6BF-5375-455C-9EA6-DF929625EA0E}">
        <p15:presenceInfo xmlns:p15="http://schemas.microsoft.com/office/powerpoint/2012/main" userId="S-1-5-21-693172028-3489272249-1875958458-5410" providerId="AD"/>
      </p:ext>
    </p:extLst>
  </p:cmAuthor>
  <p:cmAuthor id="6" name="Alok Semalty" initials="AS" lastIdx="12" clrIdx="5">
    <p:extLst>
      <p:ext uri="{19B8F6BF-5375-455C-9EA6-DF929625EA0E}">
        <p15:presenceInfo xmlns:p15="http://schemas.microsoft.com/office/powerpoint/2012/main" userId="S-1-5-21-693172028-3489272249-1875958458-917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C1A"/>
    <a:srgbClr val="FFFFFF"/>
    <a:srgbClr val="E27601"/>
    <a:srgbClr val="E9E9EC"/>
    <a:srgbClr val="FF5A01"/>
    <a:srgbClr val="F45625"/>
    <a:srgbClr val="FFAC1A"/>
    <a:srgbClr val="2A78B7"/>
    <a:srgbClr val="2B3E4A"/>
    <a:srgbClr val="C54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3228F4-17A1-4C57-8125-3ABAB1A06046}" v="48" dt="2019-09-26T10:32:41.406"/>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76" autoAdjust="0"/>
    <p:restoredTop sz="93399" autoAdjust="0"/>
  </p:normalViewPr>
  <p:slideViewPr>
    <p:cSldViewPr>
      <p:cViewPr>
        <p:scale>
          <a:sx n="60" d="100"/>
          <a:sy n="60" d="100"/>
        </p:scale>
        <p:origin x="1398" y="144"/>
      </p:cViewPr>
      <p:guideLst>
        <p:guide orient="horz" pos="3888"/>
        <p:guide pos="504"/>
        <p:guide orient="horz" pos="840"/>
        <p:guide pos="7368"/>
        <p:guide orient="horz" pos="3720"/>
        <p:guide orient="horz" pos="3960"/>
        <p:guide orient="horz" pos="888"/>
        <p:guide pos="7416"/>
      </p:guideLst>
    </p:cSldViewPr>
  </p:slideViewPr>
  <p:outlineViewPr>
    <p:cViewPr>
      <p:scale>
        <a:sx n="33" d="100"/>
        <a:sy n="33" d="100"/>
      </p:scale>
      <p:origin x="0" y="-4864"/>
    </p:cViewPr>
  </p:outlineViewPr>
  <p:notesTextViewPr>
    <p:cViewPr>
      <p:scale>
        <a:sx n="1" d="1"/>
        <a:sy n="1" d="1"/>
      </p:scale>
      <p:origin x="0" y="0"/>
    </p:cViewPr>
  </p:notesTextViewPr>
  <p:sorterViewPr>
    <p:cViewPr>
      <p:scale>
        <a:sx n="66" d="100"/>
        <a:sy n="66" d="100"/>
      </p:scale>
      <p:origin x="0" y="-2696"/>
    </p:cViewPr>
  </p:sorterViewPr>
  <p:notesViewPr>
    <p:cSldViewPr>
      <p:cViewPr varScale="1">
        <p:scale>
          <a:sx n="57" d="100"/>
          <a:sy n="57" d="100"/>
        </p:scale>
        <p:origin x="2832" y="72"/>
      </p:cViewPr>
      <p:guideLst/>
    </p:cSldViewPr>
  </p:notesViewPr>
  <p:gridSpacing cx="38100" cy="381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ham Chattopadhyay" userId="18eb3a59-884b-44b3-9aaa-6034dfb15e54" providerId="ADAL" clId="{9C25DB4B-F792-4FC6-84D6-2DFA6248A79E}"/>
    <pc:docChg chg="undo redo custSel addSld delSld modSld sldOrd">
      <pc:chgData name="Subham Chattopadhyay" userId="18eb3a59-884b-44b3-9aaa-6034dfb15e54" providerId="ADAL" clId="{9C25DB4B-F792-4FC6-84D6-2DFA6248A79E}" dt="2019-09-26T10:35:24.039" v="4264" actId="20577"/>
      <pc:docMkLst>
        <pc:docMk/>
      </pc:docMkLst>
      <pc:sldChg chg="modSp">
        <pc:chgData name="Subham Chattopadhyay" userId="18eb3a59-884b-44b3-9aaa-6034dfb15e54" providerId="ADAL" clId="{9C25DB4B-F792-4FC6-84D6-2DFA6248A79E}" dt="2019-09-26T10:34:29.393" v="4255" actId="20577"/>
        <pc:sldMkLst>
          <pc:docMk/>
          <pc:sldMk cId="2440453611" sldId="1064"/>
        </pc:sldMkLst>
        <pc:spChg chg="mod">
          <ac:chgData name="Subham Chattopadhyay" userId="18eb3a59-884b-44b3-9aaa-6034dfb15e54" providerId="ADAL" clId="{9C25DB4B-F792-4FC6-84D6-2DFA6248A79E}" dt="2019-09-26T10:34:29.393" v="4255" actId="20577"/>
          <ac:spMkLst>
            <pc:docMk/>
            <pc:sldMk cId="2440453611" sldId="1064"/>
            <ac:spMk id="2" creationId="{00000000-0000-0000-0000-000000000000}"/>
          </ac:spMkLst>
        </pc:spChg>
        <pc:spChg chg="mod">
          <ac:chgData name="Subham Chattopadhyay" userId="18eb3a59-884b-44b3-9aaa-6034dfb15e54" providerId="ADAL" clId="{9C25DB4B-F792-4FC6-84D6-2DFA6248A79E}" dt="2019-09-26T10:13:34.184" v="3032" actId="20577"/>
          <ac:spMkLst>
            <pc:docMk/>
            <pc:sldMk cId="2440453611" sldId="1064"/>
            <ac:spMk id="3" creationId="{00000000-0000-0000-0000-000000000000}"/>
          </ac:spMkLst>
        </pc:spChg>
      </pc:sldChg>
      <pc:sldChg chg="modSp">
        <pc:chgData name="Subham Chattopadhyay" userId="18eb3a59-884b-44b3-9aaa-6034dfb15e54" providerId="ADAL" clId="{9C25DB4B-F792-4FC6-84D6-2DFA6248A79E}" dt="2019-09-26T09:48:23.737" v="2137" actId="1035"/>
        <pc:sldMkLst>
          <pc:docMk/>
          <pc:sldMk cId="1838006839" sldId="1089"/>
        </pc:sldMkLst>
        <pc:picChg chg="mod">
          <ac:chgData name="Subham Chattopadhyay" userId="18eb3a59-884b-44b3-9aaa-6034dfb15e54" providerId="ADAL" clId="{9C25DB4B-F792-4FC6-84D6-2DFA6248A79E}" dt="2019-09-26T09:48:23.737" v="2137" actId="1035"/>
          <ac:picMkLst>
            <pc:docMk/>
            <pc:sldMk cId="1838006839" sldId="1089"/>
            <ac:picMk id="5" creationId="{E5D0660A-811F-4361-B777-99B0901E4912}"/>
          </ac:picMkLst>
        </pc:picChg>
      </pc:sldChg>
      <pc:sldChg chg="del">
        <pc:chgData name="Subham Chattopadhyay" userId="18eb3a59-884b-44b3-9aaa-6034dfb15e54" providerId="ADAL" clId="{9C25DB4B-F792-4FC6-84D6-2DFA6248A79E}" dt="2019-09-26T09:52:17.977" v="2139" actId="2696"/>
        <pc:sldMkLst>
          <pc:docMk/>
          <pc:sldMk cId="2673881328" sldId="1092"/>
        </pc:sldMkLst>
      </pc:sldChg>
      <pc:sldChg chg="addSp delSp modSp">
        <pc:chgData name="Subham Chattopadhyay" userId="18eb3a59-884b-44b3-9aaa-6034dfb15e54" providerId="ADAL" clId="{9C25DB4B-F792-4FC6-84D6-2DFA6248A79E}" dt="2019-09-26T05:58:23.062" v="14" actId="1076"/>
        <pc:sldMkLst>
          <pc:docMk/>
          <pc:sldMk cId="2146484599" sldId="1094"/>
        </pc:sldMkLst>
        <pc:spChg chg="mod">
          <ac:chgData name="Subham Chattopadhyay" userId="18eb3a59-884b-44b3-9aaa-6034dfb15e54" providerId="ADAL" clId="{9C25DB4B-F792-4FC6-84D6-2DFA6248A79E}" dt="2019-09-26T05:58:14.972" v="13" actId="1076"/>
          <ac:spMkLst>
            <pc:docMk/>
            <pc:sldMk cId="2146484599" sldId="1094"/>
            <ac:spMk id="15" creationId="{034D5416-2FE3-4BA4-9086-EC6824264F1C}"/>
          </ac:spMkLst>
        </pc:spChg>
        <pc:spChg chg="mod">
          <ac:chgData name="Subham Chattopadhyay" userId="18eb3a59-884b-44b3-9aaa-6034dfb15e54" providerId="ADAL" clId="{9C25DB4B-F792-4FC6-84D6-2DFA6248A79E}" dt="2019-09-26T05:58:23.062" v="14" actId="1076"/>
          <ac:spMkLst>
            <pc:docMk/>
            <pc:sldMk cId="2146484599" sldId="1094"/>
            <ac:spMk id="20" creationId="{3EAB8631-D5CE-49F2-BF18-238DA98A345F}"/>
          </ac:spMkLst>
        </pc:spChg>
        <pc:picChg chg="add mod ord modCrop">
          <ac:chgData name="Subham Chattopadhyay" userId="18eb3a59-884b-44b3-9aaa-6034dfb15e54" providerId="ADAL" clId="{9C25DB4B-F792-4FC6-84D6-2DFA6248A79E}" dt="2019-09-26T05:58:00.745" v="11" actId="167"/>
          <ac:picMkLst>
            <pc:docMk/>
            <pc:sldMk cId="2146484599" sldId="1094"/>
            <ac:picMk id="5" creationId="{FE4C9145-3362-4B8A-AB85-4891980891E8}"/>
          </ac:picMkLst>
        </pc:picChg>
        <pc:picChg chg="del">
          <ac:chgData name="Subham Chattopadhyay" userId="18eb3a59-884b-44b3-9aaa-6034dfb15e54" providerId="ADAL" clId="{9C25DB4B-F792-4FC6-84D6-2DFA6248A79E}" dt="2019-09-26T05:57:39.696" v="3" actId="478"/>
          <ac:picMkLst>
            <pc:docMk/>
            <pc:sldMk cId="2146484599" sldId="1094"/>
            <ac:picMk id="6" creationId="{1C5D12FB-8602-4909-BC86-9A2D28BB319A}"/>
          </ac:picMkLst>
        </pc:picChg>
        <pc:picChg chg="ord">
          <ac:chgData name="Subham Chattopadhyay" userId="18eb3a59-884b-44b3-9aaa-6034dfb15e54" providerId="ADAL" clId="{9C25DB4B-F792-4FC6-84D6-2DFA6248A79E}" dt="2019-09-26T05:58:07.233" v="12" actId="167"/>
          <ac:picMkLst>
            <pc:docMk/>
            <pc:sldMk cId="2146484599" sldId="1094"/>
            <ac:picMk id="30" creationId="{00000000-0000-0000-0000-000000000000}"/>
          </ac:picMkLst>
        </pc:picChg>
      </pc:sldChg>
      <pc:sldChg chg="addSp delSp modSp ord">
        <pc:chgData name="Subham Chattopadhyay" userId="18eb3a59-884b-44b3-9aaa-6034dfb15e54" providerId="ADAL" clId="{9C25DB4B-F792-4FC6-84D6-2DFA6248A79E}" dt="2019-09-26T10:25:04.171" v="3869" actId="20577"/>
        <pc:sldMkLst>
          <pc:docMk/>
          <pc:sldMk cId="1173826618" sldId="1099"/>
        </pc:sldMkLst>
        <pc:spChg chg="mod">
          <ac:chgData name="Subham Chattopadhyay" userId="18eb3a59-884b-44b3-9aaa-6034dfb15e54" providerId="ADAL" clId="{9C25DB4B-F792-4FC6-84D6-2DFA6248A79E}" dt="2019-09-26T10:25:04.171" v="3869" actId="20577"/>
          <ac:spMkLst>
            <pc:docMk/>
            <pc:sldMk cId="1173826618" sldId="1099"/>
            <ac:spMk id="2" creationId="{00000000-0000-0000-0000-000000000000}"/>
          </ac:spMkLst>
        </pc:spChg>
        <pc:spChg chg="mod">
          <ac:chgData name="Subham Chattopadhyay" userId="18eb3a59-884b-44b3-9aaa-6034dfb15e54" providerId="ADAL" clId="{9C25DB4B-F792-4FC6-84D6-2DFA6248A79E}" dt="2019-09-26T10:22:13.865" v="3505" actId="20577"/>
          <ac:spMkLst>
            <pc:docMk/>
            <pc:sldMk cId="1173826618" sldId="1099"/>
            <ac:spMk id="3" creationId="{00000000-0000-0000-0000-000000000000}"/>
          </ac:spMkLst>
        </pc:spChg>
        <pc:spChg chg="mod ord">
          <ac:chgData name="Subham Chattopadhyay" userId="18eb3a59-884b-44b3-9aaa-6034dfb15e54" providerId="ADAL" clId="{9C25DB4B-F792-4FC6-84D6-2DFA6248A79E}" dt="2019-09-26T10:11:43.946" v="2853" actId="1076"/>
          <ac:spMkLst>
            <pc:docMk/>
            <pc:sldMk cId="1173826618" sldId="1099"/>
            <ac:spMk id="12" creationId="{162CC41F-F00F-4D2A-AC34-C7A29B8F85DE}"/>
          </ac:spMkLst>
        </pc:spChg>
        <pc:spChg chg="add mod">
          <ac:chgData name="Subham Chattopadhyay" userId="18eb3a59-884b-44b3-9aaa-6034dfb15e54" providerId="ADAL" clId="{9C25DB4B-F792-4FC6-84D6-2DFA6248A79E}" dt="2019-09-26T10:22:59.849" v="3509" actId="20577"/>
          <ac:spMkLst>
            <pc:docMk/>
            <pc:sldMk cId="1173826618" sldId="1099"/>
            <ac:spMk id="13" creationId="{2949A3BC-5015-4CE0-95B0-28940F966FAD}"/>
          </ac:spMkLst>
        </pc:spChg>
        <pc:spChg chg="add mod">
          <ac:chgData name="Subham Chattopadhyay" userId="18eb3a59-884b-44b3-9aaa-6034dfb15e54" providerId="ADAL" clId="{9C25DB4B-F792-4FC6-84D6-2DFA6248A79E}" dt="2019-09-26T10:23:58.614" v="3667" actId="20577"/>
          <ac:spMkLst>
            <pc:docMk/>
            <pc:sldMk cId="1173826618" sldId="1099"/>
            <ac:spMk id="14" creationId="{07249863-B430-4A38-B234-8EA0F8CCD5E8}"/>
          </ac:spMkLst>
        </pc:spChg>
        <pc:picChg chg="add mod">
          <ac:chgData name="Subham Chattopadhyay" userId="18eb3a59-884b-44b3-9aaa-6034dfb15e54" providerId="ADAL" clId="{9C25DB4B-F792-4FC6-84D6-2DFA6248A79E}" dt="2019-09-26T10:11:30.069" v="2850" actId="1076"/>
          <ac:picMkLst>
            <pc:docMk/>
            <pc:sldMk cId="1173826618" sldId="1099"/>
            <ac:picMk id="5" creationId="{A4300452-FC8E-42CC-83E9-6A73DCD440A2}"/>
          </ac:picMkLst>
        </pc:picChg>
        <pc:picChg chg="del">
          <ac:chgData name="Subham Chattopadhyay" userId="18eb3a59-884b-44b3-9aaa-6034dfb15e54" providerId="ADAL" clId="{9C25DB4B-F792-4FC6-84D6-2DFA6248A79E}" dt="2019-09-26T10:09:43.485" v="2843" actId="478"/>
          <ac:picMkLst>
            <pc:docMk/>
            <pc:sldMk cId="1173826618" sldId="1099"/>
            <ac:picMk id="6" creationId="{751CCB93-9B6C-4AE5-A001-8578FCB724FF}"/>
          </ac:picMkLst>
        </pc:picChg>
      </pc:sldChg>
      <pc:sldChg chg="modSp">
        <pc:chgData name="Subham Chattopadhyay" userId="18eb3a59-884b-44b3-9aaa-6034dfb15e54" providerId="ADAL" clId="{9C25DB4B-F792-4FC6-84D6-2DFA6248A79E}" dt="2019-09-26T06:18:17.613" v="372" actId="1076"/>
        <pc:sldMkLst>
          <pc:docMk/>
          <pc:sldMk cId="3371134805" sldId="1105"/>
        </pc:sldMkLst>
        <pc:spChg chg="mod">
          <ac:chgData name="Subham Chattopadhyay" userId="18eb3a59-884b-44b3-9aaa-6034dfb15e54" providerId="ADAL" clId="{9C25DB4B-F792-4FC6-84D6-2DFA6248A79E}" dt="2019-09-26T06:18:17.613" v="372" actId="1076"/>
          <ac:spMkLst>
            <pc:docMk/>
            <pc:sldMk cId="3371134805" sldId="1105"/>
            <ac:spMk id="19" creationId="{C6D4B74A-1116-40D6-BD5D-33DD2135D74A}"/>
          </ac:spMkLst>
        </pc:spChg>
        <pc:picChg chg="mod">
          <ac:chgData name="Subham Chattopadhyay" userId="18eb3a59-884b-44b3-9aaa-6034dfb15e54" providerId="ADAL" clId="{9C25DB4B-F792-4FC6-84D6-2DFA6248A79E}" dt="2019-09-26T06:18:10.614" v="371" actId="1037"/>
          <ac:picMkLst>
            <pc:docMk/>
            <pc:sldMk cId="3371134805" sldId="1105"/>
            <ac:picMk id="5" creationId="{F3EC76EC-8D94-457D-9D7B-86605ABCFAB6}"/>
          </ac:picMkLst>
        </pc:picChg>
      </pc:sldChg>
      <pc:sldChg chg="addSp delSp modSp add del">
        <pc:chgData name="Subham Chattopadhyay" userId="18eb3a59-884b-44b3-9aaa-6034dfb15e54" providerId="ADAL" clId="{9C25DB4B-F792-4FC6-84D6-2DFA6248A79E}" dt="2019-09-26T07:17:41.460" v="2098" actId="20577"/>
        <pc:sldMkLst>
          <pc:docMk/>
          <pc:sldMk cId="710361863" sldId="1106"/>
        </pc:sldMkLst>
        <pc:spChg chg="mod">
          <ac:chgData name="Subham Chattopadhyay" userId="18eb3a59-884b-44b3-9aaa-6034dfb15e54" providerId="ADAL" clId="{9C25DB4B-F792-4FC6-84D6-2DFA6248A79E}" dt="2019-09-26T07:17:41.460" v="2098" actId="20577"/>
          <ac:spMkLst>
            <pc:docMk/>
            <pc:sldMk cId="710361863" sldId="1106"/>
            <ac:spMk id="2" creationId="{00000000-0000-0000-0000-000000000000}"/>
          </ac:spMkLst>
        </pc:spChg>
        <pc:spChg chg="add mod">
          <ac:chgData name="Subham Chattopadhyay" userId="18eb3a59-884b-44b3-9aaa-6034dfb15e54" providerId="ADAL" clId="{9C25DB4B-F792-4FC6-84D6-2DFA6248A79E}" dt="2019-09-26T07:00:21.754" v="927" actId="20577"/>
          <ac:spMkLst>
            <pc:docMk/>
            <pc:sldMk cId="710361863" sldId="1106"/>
            <ac:spMk id="15" creationId="{79951A4D-93B5-4760-B67F-1FE5ADA6F370}"/>
          </ac:spMkLst>
        </pc:spChg>
        <pc:spChg chg="add del mod">
          <ac:chgData name="Subham Chattopadhyay" userId="18eb3a59-884b-44b3-9aaa-6034dfb15e54" providerId="ADAL" clId="{9C25DB4B-F792-4FC6-84D6-2DFA6248A79E}" dt="2019-09-26T07:01:46.426" v="930" actId="478"/>
          <ac:spMkLst>
            <pc:docMk/>
            <pc:sldMk cId="710361863" sldId="1106"/>
            <ac:spMk id="16" creationId="{97C16167-872A-439A-8C40-B2FB70883716}"/>
          </ac:spMkLst>
        </pc:spChg>
        <pc:spChg chg="mod">
          <ac:chgData name="Subham Chattopadhyay" userId="18eb3a59-884b-44b3-9aaa-6034dfb15e54" providerId="ADAL" clId="{9C25DB4B-F792-4FC6-84D6-2DFA6248A79E}" dt="2019-09-26T06:31:13.739" v="561" actId="1076"/>
          <ac:spMkLst>
            <pc:docMk/>
            <pc:sldMk cId="710361863" sldId="1106"/>
            <ac:spMk id="21" creationId="{15442A43-1F35-4415-99D6-9E0A7014170D}"/>
          </ac:spMkLst>
        </pc:spChg>
        <pc:spChg chg="mod">
          <ac:chgData name="Subham Chattopadhyay" userId="18eb3a59-884b-44b3-9aaa-6034dfb15e54" providerId="ADAL" clId="{9C25DB4B-F792-4FC6-84D6-2DFA6248A79E}" dt="2019-09-26T06:34:03.104" v="579" actId="1076"/>
          <ac:spMkLst>
            <pc:docMk/>
            <pc:sldMk cId="710361863" sldId="1106"/>
            <ac:spMk id="22" creationId="{F5E10091-1DFB-4112-89BA-9904DDEDDD92}"/>
          </ac:spMkLst>
        </pc:spChg>
        <pc:spChg chg="del mod">
          <ac:chgData name="Subham Chattopadhyay" userId="18eb3a59-884b-44b3-9aaa-6034dfb15e54" providerId="ADAL" clId="{9C25DB4B-F792-4FC6-84D6-2DFA6248A79E}" dt="2019-09-26T06:33:59.548" v="578" actId="478"/>
          <ac:spMkLst>
            <pc:docMk/>
            <pc:sldMk cId="710361863" sldId="1106"/>
            <ac:spMk id="23" creationId="{71D935D7-20B1-4498-AD43-B076D6D806E8}"/>
          </ac:spMkLst>
        </pc:spChg>
        <pc:picChg chg="del">
          <ac:chgData name="Subham Chattopadhyay" userId="18eb3a59-884b-44b3-9aaa-6034dfb15e54" providerId="ADAL" clId="{9C25DB4B-F792-4FC6-84D6-2DFA6248A79E}" dt="2019-09-26T06:29:56.003" v="551" actId="478"/>
          <ac:picMkLst>
            <pc:docMk/>
            <pc:sldMk cId="710361863" sldId="1106"/>
            <ac:picMk id="5" creationId="{B395F9D4-87BD-4194-A8D3-5EB06AABECBB}"/>
          </ac:picMkLst>
        </pc:picChg>
        <pc:picChg chg="add mod ord">
          <ac:chgData name="Subham Chattopadhyay" userId="18eb3a59-884b-44b3-9aaa-6034dfb15e54" providerId="ADAL" clId="{9C25DB4B-F792-4FC6-84D6-2DFA6248A79E}" dt="2019-09-26T06:30:43.806" v="559" actId="167"/>
          <ac:picMkLst>
            <pc:docMk/>
            <pc:sldMk cId="710361863" sldId="1106"/>
            <ac:picMk id="6" creationId="{80C9AA6A-C2D4-4DFE-97A0-904FE351F1D6}"/>
          </ac:picMkLst>
        </pc:picChg>
        <pc:picChg chg="ord">
          <ac:chgData name="Subham Chattopadhyay" userId="18eb3a59-884b-44b3-9aaa-6034dfb15e54" providerId="ADAL" clId="{9C25DB4B-F792-4FC6-84D6-2DFA6248A79E}" dt="2019-09-26T06:30:48.364" v="560" actId="167"/>
          <ac:picMkLst>
            <pc:docMk/>
            <pc:sldMk cId="710361863" sldId="1106"/>
            <ac:picMk id="30" creationId="{00000000-0000-0000-0000-000000000000}"/>
          </ac:picMkLst>
        </pc:picChg>
      </pc:sldChg>
      <pc:sldChg chg="del">
        <pc:chgData name="Subham Chattopadhyay" userId="18eb3a59-884b-44b3-9aaa-6034dfb15e54" providerId="ADAL" clId="{9C25DB4B-F792-4FC6-84D6-2DFA6248A79E}" dt="2019-09-26T09:47:09.521" v="2132" actId="2696"/>
        <pc:sldMkLst>
          <pc:docMk/>
          <pc:sldMk cId="3086654798" sldId="1107"/>
        </pc:sldMkLst>
      </pc:sldChg>
      <pc:sldChg chg="modSp">
        <pc:chgData name="Subham Chattopadhyay" userId="18eb3a59-884b-44b3-9aaa-6034dfb15e54" providerId="ADAL" clId="{9C25DB4B-F792-4FC6-84D6-2DFA6248A79E}" dt="2019-09-26T09:56:09.241" v="2178" actId="20577"/>
        <pc:sldMkLst>
          <pc:docMk/>
          <pc:sldMk cId="2483756850" sldId="1111"/>
        </pc:sldMkLst>
        <pc:spChg chg="mod">
          <ac:chgData name="Subham Chattopadhyay" userId="18eb3a59-884b-44b3-9aaa-6034dfb15e54" providerId="ADAL" clId="{9C25DB4B-F792-4FC6-84D6-2DFA6248A79E}" dt="2019-09-26T09:56:09.241" v="2178" actId="20577"/>
          <ac:spMkLst>
            <pc:docMk/>
            <pc:sldMk cId="2483756850" sldId="1111"/>
            <ac:spMk id="12" creationId="{00000000-0000-0000-0000-000000000000}"/>
          </ac:spMkLst>
        </pc:spChg>
      </pc:sldChg>
      <pc:sldChg chg="addSp delSp modSp">
        <pc:chgData name="Subham Chattopadhyay" userId="18eb3a59-884b-44b3-9aaa-6034dfb15e54" providerId="ADAL" clId="{9C25DB4B-F792-4FC6-84D6-2DFA6248A79E}" dt="2019-09-26T06:28:04.505" v="550" actId="1038"/>
        <pc:sldMkLst>
          <pc:docMk/>
          <pc:sldMk cId="1700100777" sldId="1121"/>
        </pc:sldMkLst>
        <pc:spChg chg="mod">
          <ac:chgData name="Subham Chattopadhyay" userId="18eb3a59-884b-44b3-9aaa-6034dfb15e54" providerId="ADAL" clId="{9C25DB4B-F792-4FC6-84D6-2DFA6248A79E}" dt="2019-09-26T06:12:19.763" v="243" actId="1038"/>
          <ac:spMkLst>
            <pc:docMk/>
            <pc:sldMk cId="1700100777" sldId="1121"/>
            <ac:spMk id="17" creationId="{2C77D0EF-4FC9-466E-995F-D6435AE411B5}"/>
          </ac:spMkLst>
        </pc:spChg>
        <pc:spChg chg="mod">
          <ac:chgData name="Subham Chattopadhyay" userId="18eb3a59-884b-44b3-9aaa-6034dfb15e54" providerId="ADAL" clId="{9C25DB4B-F792-4FC6-84D6-2DFA6248A79E}" dt="2019-09-26T06:28:04.505" v="550" actId="1038"/>
          <ac:spMkLst>
            <pc:docMk/>
            <pc:sldMk cId="1700100777" sldId="1121"/>
            <ac:spMk id="19" creationId="{4C5658BB-E678-4FE7-AE1E-552B07CE97A7}"/>
          </ac:spMkLst>
        </pc:spChg>
        <pc:spChg chg="mod">
          <ac:chgData name="Subham Chattopadhyay" userId="18eb3a59-884b-44b3-9aaa-6034dfb15e54" providerId="ADAL" clId="{9C25DB4B-F792-4FC6-84D6-2DFA6248A79E}" dt="2019-09-26T06:28:04.505" v="550" actId="1038"/>
          <ac:spMkLst>
            <pc:docMk/>
            <pc:sldMk cId="1700100777" sldId="1121"/>
            <ac:spMk id="20" creationId="{93D51626-49DA-49D1-8657-0ABE0C4044FE}"/>
          </ac:spMkLst>
        </pc:spChg>
        <pc:spChg chg="mod">
          <ac:chgData name="Subham Chattopadhyay" userId="18eb3a59-884b-44b3-9aaa-6034dfb15e54" providerId="ADAL" clId="{9C25DB4B-F792-4FC6-84D6-2DFA6248A79E}" dt="2019-09-26T06:28:04.505" v="550" actId="1038"/>
          <ac:spMkLst>
            <pc:docMk/>
            <pc:sldMk cId="1700100777" sldId="1121"/>
            <ac:spMk id="21" creationId="{8521EE7F-7C38-4778-9985-7B01B9970F0C}"/>
          </ac:spMkLst>
        </pc:spChg>
        <pc:picChg chg="del">
          <ac:chgData name="Subham Chattopadhyay" userId="18eb3a59-884b-44b3-9aaa-6034dfb15e54" providerId="ADAL" clId="{9C25DB4B-F792-4FC6-84D6-2DFA6248A79E}" dt="2019-09-26T06:11:32.353" v="195" actId="478"/>
          <ac:picMkLst>
            <pc:docMk/>
            <pc:sldMk cId="1700100777" sldId="1121"/>
            <ac:picMk id="5" creationId="{94135FAF-D123-4D3B-8D0C-BA78EB6AE1CC}"/>
          </ac:picMkLst>
        </pc:picChg>
        <pc:picChg chg="add mod ord modCrop">
          <ac:chgData name="Subham Chattopadhyay" userId="18eb3a59-884b-44b3-9aaa-6034dfb15e54" providerId="ADAL" clId="{9C25DB4B-F792-4FC6-84D6-2DFA6248A79E}" dt="2019-09-26T06:27:54.809" v="525" actId="14100"/>
          <ac:picMkLst>
            <pc:docMk/>
            <pc:sldMk cId="1700100777" sldId="1121"/>
            <ac:picMk id="6" creationId="{67277B02-133F-425C-9365-EB2AABC802EF}"/>
          </ac:picMkLst>
        </pc:picChg>
        <pc:picChg chg="ord">
          <ac:chgData name="Subham Chattopadhyay" userId="18eb3a59-884b-44b3-9aaa-6034dfb15e54" providerId="ADAL" clId="{9C25DB4B-F792-4FC6-84D6-2DFA6248A79E}" dt="2019-09-26T06:11:57.562" v="205" actId="167"/>
          <ac:picMkLst>
            <pc:docMk/>
            <pc:sldMk cId="1700100777" sldId="1121"/>
            <ac:picMk id="30" creationId="{00000000-0000-0000-0000-000000000000}"/>
          </ac:picMkLst>
        </pc:picChg>
      </pc:sldChg>
      <pc:sldChg chg="modSp">
        <pc:chgData name="Subham Chattopadhyay" userId="18eb3a59-884b-44b3-9aaa-6034dfb15e54" providerId="ADAL" clId="{9C25DB4B-F792-4FC6-84D6-2DFA6248A79E}" dt="2019-09-26T09:56:04.839" v="2177" actId="20577"/>
        <pc:sldMkLst>
          <pc:docMk/>
          <pc:sldMk cId="2318963608" sldId="1122"/>
        </pc:sldMkLst>
        <pc:spChg chg="mod">
          <ac:chgData name="Subham Chattopadhyay" userId="18eb3a59-884b-44b3-9aaa-6034dfb15e54" providerId="ADAL" clId="{9C25DB4B-F792-4FC6-84D6-2DFA6248A79E}" dt="2019-09-26T09:56:04.839" v="2177" actId="20577"/>
          <ac:spMkLst>
            <pc:docMk/>
            <pc:sldMk cId="2318963608" sldId="1122"/>
            <ac:spMk id="12" creationId="{00000000-0000-0000-0000-000000000000}"/>
          </ac:spMkLst>
        </pc:spChg>
      </pc:sldChg>
      <pc:sldChg chg="modSp">
        <pc:chgData name="Subham Chattopadhyay" userId="18eb3a59-884b-44b3-9aaa-6034dfb15e54" providerId="ADAL" clId="{9C25DB4B-F792-4FC6-84D6-2DFA6248A79E}" dt="2019-09-26T09:55:58.140" v="2176" actId="20577"/>
        <pc:sldMkLst>
          <pc:docMk/>
          <pc:sldMk cId="3584167267" sldId="1123"/>
        </pc:sldMkLst>
        <pc:spChg chg="mod">
          <ac:chgData name="Subham Chattopadhyay" userId="18eb3a59-884b-44b3-9aaa-6034dfb15e54" providerId="ADAL" clId="{9C25DB4B-F792-4FC6-84D6-2DFA6248A79E}" dt="2019-09-26T09:55:58.140" v="2176" actId="20577"/>
          <ac:spMkLst>
            <pc:docMk/>
            <pc:sldMk cId="3584167267" sldId="1123"/>
            <ac:spMk id="12" creationId="{00000000-0000-0000-0000-000000000000}"/>
          </ac:spMkLst>
        </pc:spChg>
      </pc:sldChg>
      <pc:sldChg chg="modSp">
        <pc:chgData name="Subham Chattopadhyay" userId="18eb3a59-884b-44b3-9aaa-6034dfb15e54" providerId="ADAL" clId="{9C25DB4B-F792-4FC6-84D6-2DFA6248A79E}" dt="2019-09-26T09:55:50.835" v="2175" actId="20577"/>
        <pc:sldMkLst>
          <pc:docMk/>
          <pc:sldMk cId="3642761471" sldId="1124"/>
        </pc:sldMkLst>
        <pc:spChg chg="mod">
          <ac:chgData name="Subham Chattopadhyay" userId="18eb3a59-884b-44b3-9aaa-6034dfb15e54" providerId="ADAL" clId="{9C25DB4B-F792-4FC6-84D6-2DFA6248A79E}" dt="2019-09-26T09:55:50.835" v="2175" actId="20577"/>
          <ac:spMkLst>
            <pc:docMk/>
            <pc:sldMk cId="3642761471" sldId="1124"/>
            <ac:spMk id="12" creationId="{00000000-0000-0000-0000-000000000000}"/>
          </ac:spMkLst>
        </pc:spChg>
      </pc:sldChg>
      <pc:sldChg chg="modSp">
        <pc:chgData name="Subham Chattopadhyay" userId="18eb3a59-884b-44b3-9aaa-6034dfb15e54" providerId="ADAL" clId="{9C25DB4B-F792-4FC6-84D6-2DFA6248A79E}" dt="2019-09-26T09:55:45.102" v="2174" actId="20577"/>
        <pc:sldMkLst>
          <pc:docMk/>
          <pc:sldMk cId="1285467180" sldId="1125"/>
        </pc:sldMkLst>
        <pc:spChg chg="mod">
          <ac:chgData name="Subham Chattopadhyay" userId="18eb3a59-884b-44b3-9aaa-6034dfb15e54" providerId="ADAL" clId="{9C25DB4B-F792-4FC6-84D6-2DFA6248A79E}" dt="2019-09-26T09:55:45.102" v="2174" actId="20577"/>
          <ac:spMkLst>
            <pc:docMk/>
            <pc:sldMk cId="1285467180" sldId="1125"/>
            <ac:spMk id="12" creationId="{00000000-0000-0000-0000-000000000000}"/>
          </ac:spMkLst>
        </pc:spChg>
      </pc:sldChg>
      <pc:sldChg chg="modSp">
        <pc:chgData name="Subham Chattopadhyay" userId="18eb3a59-884b-44b3-9aaa-6034dfb15e54" providerId="ADAL" clId="{9C25DB4B-F792-4FC6-84D6-2DFA6248A79E}" dt="2019-09-26T09:55:36.823" v="2173" actId="5793"/>
        <pc:sldMkLst>
          <pc:docMk/>
          <pc:sldMk cId="1713362625" sldId="1126"/>
        </pc:sldMkLst>
        <pc:spChg chg="mod">
          <ac:chgData name="Subham Chattopadhyay" userId="18eb3a59-884b-44b3-9aaa-6034dfb15e54" providerId="ADAL" clId="{9C25DB4B-F792-4FC6-84D6-2DFA6248A79E}" dt="2019-09-26T09:55:36.823" v="2173" actId="5793"/>
          <ac:spMkLst>
            <pc:docMk/>
            <pc:sldMk cId="1713362625" sldId="1126"/>
            <ac:spMk id="12" creationId="{00000000-0000-0000-0000-000000000000}"/>
          </ac:spMkLst>
        </pc:spChg>
      </pc:sldChg>
      <pc:sldChg chg="modSp">
        <pc:chgData name="Subham Chattopadhyay" userId="18eb3a59-884b-44b3-9aaa-6034dfb15e54" providerId="ADAL" clId="{9C25DB4B-F792-4FC6-84D6-2DFA6248A79E}" dt="2019-09-26T09:55:28.054" v="2170" actId="20577"/>
        <pc:sldMkLst>
          <pc:docMk/>
          <pc:sldMk cId="550675010" sldId="1127"/>
        </pc:sldMkLst>
        <pc:spChg chg="mod">
          <ac:chgData name="Subham Chattopadhyay" userId="18eb3a59-884b-44b3-9aaa-6034dfb15e54" providerId="ADAL" clId="{9C25DB4B-F792-4FC6-84D6-2DFA6248A79E}" dt="2019-09-26T09:55:28.054" v="2170" actId="20577"/>
          <ac:spMkLst>
            <pc:docMk/>
            <pc:sldMk cId="550675010" sldId="1127"/>
            <ac:spMk id="12" creationId="{00000000-0000-0000-0000-000000000000}"/>
          </ac:spMkLst>
        </pc:spChg>
      </pc:sldChg>
      <pc:sldChg chg="modSp">
        <pc:chgData name="Subham Chattopadhyay" userId="18eb3a59-884b-44b3-9aaa-6034dfb15e54" providerId="ADAL" clId="{9C25DB4B-F792-4FC6-84D6-2DFA6248A79E}" dt="2019-09-26T09:55:07.828" v="2168" actId="20577"/>
        <pc:sldMkLst>
          <pc:docMk/>
          <pc:sldMk cId="4212628147" sldId="1128"/>
        </pc:sldMkLst>
        <pc:spChg chg="mod">
          <ac:chgData name="Subham Chattopadhyay" userId="18eb3a59-884b-44b3-9aaa-6034dfb15e54" providerId="ADAL" clId="{9C25DB4B-F792-4FC6-84D6-2DFA6248A79E}" dt="2019-09-26T09:55:07.828" v="2168" actId="20577"/>
          <ac:spMkLst>
            <pc:docMk/>
            <pc:sldMk cId="4212628147" sldId="1128"/>
            <ac:spMk id="12" creationId="{00000000-0000-0000-0000-000000000000}"/>
          </ac:spMkLst>
        </pc:spChg>
      </pc:sldChg>
      <pc:sldChg chg="modSp">
        <pc:chgData name="Subham Chattopadhyay" userId="18eb3a59-884b-44b3-9aaa-6034dfb15e54" providerId="ADAL" clId="{9C25DB4B-F792-4FC6-84D6-2DFA6248A79E}" dt="2019-09-26T09:55:00.901" v="2164" actId="20577"/>
        <pc:sldMkLst>
          <pc:docMk/>
          <pc:sldMk cId="1523086934" sldId="1129"/>
        </pc:sldMkLst>
        <pc:spChg chg="mod">
          <ac:chgData name="Subham Chattopadhyay" userId="18eb3a59-884b-44b3-9aaa-6034dfb15e54" providerId="ADAL" clId="{9C25DB4B-F792-4FC6-84D6-2DFA6248A79E}" dt="2019-09-26T09:55:00.901" v="2164" actId="20577"/>
          <ac:spMkLst>
            <pc:docMk/>
            <pc:sldMk cId="1523086934" sldId="1129"/>
            <ac:spMk id="12" creationId="{00000000-0000-0000-0000-000000000000}"/>
          </ac:spMkLst>
        </pc:spChg>
      </pc:sldChg>
      <pc:sldChg chg="modSp">
        <pc:chgData name="Subham Chattopadhyay" userId="18eb3a59-884b-44b3-9aaa-6034dfb15e54" providerId="ADAL" clId="{9C25DB4B-F792-4FC6-84D6-2DFA6248A79E}" dt="2019-09-26T09:54:45.985" v="2160" actId="20577"/>
        <pc:sldMkLst>
          <pc:docMk/>
          <pc:sldMk cId="4104559150" sldId="1130"/>
        </pc:sldMkLst>
        <pc:spChg chg="mod">
          <ac:chgData name="Subham Chattopadhyay" userId="18eb3a59-884b-44b3-9aaa-6034dfb15e54" providerId="ADAL" clId="{9C25DB4B-F792-4FC6-84D6-2DFA6248A79E}" dt="2019-09-26T09:54:45.985" v="2160" actId="20577"/>
          <ac:spMkLst>
            <pc:docMk/>
            <pc:sldMk cId="4104559150" sldId="1130"/>
            <ac:spMk id="12" creationId="{00000000-0000-0000-0000-000000000000}"/>
          </ac:spMkLst>
        </pc:spChg>
      </pc:sldChg>
      <pc:sldChg chg="modSp">
        <pc:chgData name="Subham Chattopadhyay" userId="18eb3a59-884b-44b3-9aaa-6034dfb15e54" providerId="ADAL" clId="{9C25DB4B-F792-4FC6-84D6-2DFA6248A79E}" dt="2019-09-26T09:54:40.984" v="2159" actId="20577"/>
        <pc:sldMkLst>
          <pc:docMk/>
          <pc:sldMk cId="2269944243" sldId="1131"/>
        </pc:sldMkLst>
        <pc:spChg chg="mod">
          <ac:chgData name="Subham Chattopadhyay" userId="18eb3a59-884b-44b3-9aaa-6034dfb15e54" providerId="ADAL" clId="{9C25DB4B-F792-4FC6-84D6-2DFA6248A79E}" dt="2019-09-26T09:54:40.984" v="2159" actId="20577"/>
          <ac:spMkLst>
            <pc:docMk/>
            <pc:sldMk cId="2269944243" sldId="1131"/>
            <ac:spMk id="12" creationId="{00000000-0000-0000-0000-000000000000}"/>
          </ac:spMkLst>
        </pc:spChg>
      </pc:sldChg>
      <pc:sldChg chg="modSp">
        <pc:chgData name="Subham Chattopadhyay" userId="18eb3a59-884b-44b3-9aaa-6034dfb15e54" providerId="ADAL" clId="{9C25DB4B-F792-4FC6-84D6-2DFA6248A79E}" dt="2019-09-26T09:54:32.648" v="2155" actId="20577"/>
        <pc:sldMkLst>
          <pc:docMk/>
          <pc:sldMk cId="2293806881" sldId="1132"/>
        </pc:sldMkLst>
        <pc:spChg chg="mod">
          <ac:chgData name="Subham Chattopadhyay" userId="18eb3a59-884b-44b3-9aaa-6034dfb15e54" providerId="ADAL" clId="{9C25DB4B-F792-4FC6-84D6-2DFA6248A79E}" dt="2019-09-26T09:54:32.648" v="2155" actId="20577"/>
          <ac:spMkLst>
            <pc:docMk/>
            <pc:sldMk cId="2293806881" sldId="1132"/>
            <ac:spMk id="12" creationId="{00000000-0000-0000-0000-000000000000}"/>
          </ac:spMkLst>
        </pc:spChg>
      </pc:sldChg>
      <pc:sldChg chg="modSp">
        <pc:chgData name="Subham Chattopadhyay" userId="18eb3a59-884b-44b3-9aaa-6034dfb15e54" providerId="ADAL" clId="{9C25DB4B-F792-4FC6-84D6-2DFA6248A79E}" dt="2019-09-26T09:54:27.729" v="2154" actId="20577"/>
        <pc:sldMkLst>
          <pc:docMk/>
          <pc:sldMk cId="812942374" sldId="1133"/>
        </pc:sldMkLst>
        <pc:spChg chg="mod">
          <ac:chgData name="Subham Chattopadhyay" userId="18eb3a59-884b-44b3-9aaa-6034dfb15e54" providerId="ADAL" clId="{9C25DB4B-F792-4FC6-84D6-2DFA6248A79E}" dt="2019-09-26T09:54:27.729" v="2154" actId="20577"/>
          <ac:spMkLst>
            <pc:docMk/>
            <pc:sldMk cId="812942374" sldId="1133"/>
            <ac:spMk id="12" creationId="{00000000-0000-0000-0000-000000000000}"/>
          </ac:spMkLst>
        </pc:spChg>
      </pc:sldChg>
      <pc:sldChg chg="modSp">
        <pc:chgData name="Subham Chattopadhyay" userId="18eb3a59-884b-44b3-9aaa-6034dfb15e54" providerId="ADAL" clId="{9C25DB4B-F792-4FC6-84D6-2DFA6248A79E}" dt="2019-09-26T09:54:20.719" v="2153" actId="20577"/>
        <pc:sldMkLst>
          <pc:docMk/>
          <pc:sldMk cId="743659118" sldId="1134"/>
        </pc:sldMkLst>
        <pc:spChg chg="mod">
          <ac:chgData name="Subham Chattopadhyay" userId="18eb3a59-884b-44b3-9aaa-6034dfb15e54" providerId="ADAL" clId="{9C25DB4B-F792-4FC6-84D6-2DFA6248A79E}" dt="2019-09-26T09:54:20.719" v="2153" actId="20577"/>
          <ac:spMkLst>
            <pc:docMk/>
            <pc:sldMk cId="743659118" sldId="1134"/>
            <ac:spMk id="12" creationId="{00000000-0000-0000-0000-000000000000}"/>
          </ac:spMkLst>
        </pc:spChg>
      </pc:sldChg>
      <pc:sldChg chg="modSp">
        <pc:chgData name="Subham Chattopadhyay" userId="18eb3a59-884b-44b3-9aaa-6034dfb15e54" providerId="ADAL" clId="{9C25DB4B-F792-4FC6-84D6-2DFA6248A79E}" dt="2019-09-26T09:54:15.537" v="2152" actId="20577"/>
        <pc:sldMkLst>
          <pc:docMk/>
          <pc:sldMk cId="1459555306" sldId="1135"/>
        </pc:sldMkLst>
        <pc:spChg chg="mod">
          <ac:chgData name="Subham Chattopadhyay" userId="18eb3a59-884b-44b3-9aaa-6034dfb15e54" providerId="ADAL" clId="{9C25DB4B-F792-4FC6-84D6-2DFA6248A79E}" dt="2019-09-26T09:54:15.537" v="2152" actId="20577"/>
          <ac:spMkLst>
            <pc:docMk/>
            <pc:sldMk cId="1459555306" sldId="1135"/>
            <ac:spMk id="12" creationId="{00000000-0000-0000-0000-000000000000}"/>
          </ac:spMkLst>
        </pc:spChg>
      </pc:sldChg>
      <pc:sldChg chg="modSp">
        <pc:chgData name="Subham Chattopadhyay" userId="18eb3a59-884b-44b3-9aaa-6034dfb15e54" providerId="ADAL" clId="{9C25DB4B-F792-4FC6-84D6-2DFA6248A79E}" dt="2019-09-26T09:58:45.366" v="2200" actId="20577"/>
        <pc:sldMkLst>
          <pc:docMk/>
          <pc:sldMk cId="1960980331" sldId="1136"/>
        </pc:sldMkLst>
        <pc:spChg chg="mod">
          <ac:chgData name="Subham Chattopadhyay" userId="18eb3a59-884b-44b3-9aaa-6034dfb15e54" providerId="ADAL" clId="{9C25DB4B-F792-4FC6-84D6-2DFA6248A79E}" dt="2019-09-26T09:58:45.366" v="2200" actId="20577"/>
          <ac:spMkLst>
            <pc:docMk/>
            <pc:sldMk cId="1960980331" sldId="1136"/>
            <ac:spMk id="12" creationId="{00000000-0000-0000-0000-000000000000}"/>
          </ac:spMkLst>
        </pc:spChg>
      </pc:sldChg>
      <pc:sldChg chg="modSp">
        <pc:chgData name="Subham Chattopadhyay" userId="18eb3a59-884b-44b3-9aaa-6034dfb15e54" providerId="ADAL" clId="{9C25DB4B-F792-4FC6-84D6-2DFA6248A79E}" dt="2019-09-26T09:53:21.984" v="2150" actId="20577"/>
        <pc:sldMkLst>
          <pc:docMk/>
          <pc:sldMk cId="441069231" sldId="1137"/>
        </pc:sldMkLst>
        <pc:spChg chg="mod">
          <ac:chgData name="Subham Chattopadhyay" userId="18eb3a59-884b-44b3-9aaa-6034dfb15e54" providerId="ADAL" clId="{9C25DB4B-F792-4FC6-84D6-2DFA6248A79E}" dt="2019-09-26T09:53:21.984" v="2150" actId="20577"/>
          <ac:spMkLst>
            <pc:docMk/>
            <pc:sldMk cId="441069231" sldId="1137"/>
            <ac:spMk id="12" creationId="{00000000-0000-0000-0000-000000000000}"/>
          </ac:spMkLst>
        </pc:spChg>
      </pc:sldChg>
      <pc:sldChg chg="modSp">
        <pc:chgData name="Subham Chattopadhyay" userId="18eb3a59-884b-44b3-9aaa-6034dfb15e54" providerId="ADAL" clId="{9C25DB4B-F792-4FC6-84D6-2DFA6248A79E}" dt="2019-09-26T09:58:53.362" v="2209" actId="20577"/>
        <pc:sldMkLst>
          <pc:docMk/>
          <pc:sldMk cId="1573665849" sldId="1138"/>
        </pc:sldMkLst>
        <pc:spChg chg="mod">
          <ac:chgData name="Subham Chattopadhyay" userId="18eb3a59-884b-44b3-9aaa-6034dfb15e54" providerId="ADAL" clId="{9C25DB4B-F792-4FC6-84D6-2DFA6248A79E}" dt="2019-09-26T09:58:53.362" v="2209" actId="20577"/>
          <ac:spMkLst>
            <pc:docMk/>
            <pc:sldMk cId="1573665849" sldId="1138"/>
            <ac:spMk id="12" creationId="{00000000-0000-0000-0000-000000000000}"/>
          </ac:spMkLst>
        </pc:spChg>
      </pc:sldChg>
      <pc:sldChg chg="del">
        <pc:chgData name="Subham Chattopadhyay" userId="18eb3a59-884b-44b3-9aaa-6034dfb15e54" providerId="ADAL" clId="{9C25DB4B-F792-4FC6-84D6-2DFA6248A79E}" dt="2019-09-26T09:52:16.179" v="2138" actId="2696"/>
        <pc:sldMkLst>
          <pc:docMk/>
          <pc:sldMk cId="3212052910" sldId="1139"/>
        </pc:sldMkLst>
      </pc:sldChg>
      <pc:sldChg chg="del">
        <pc:chgData name="Subham Chattopadhyay" userId="18eb3a59-884b-44b3-9aaa-6034dfb15e54" providerId="ADAL" clId="{9C25DB4B-F792-4FC6-84D6-2DFA6248A79E}" dt="2019-09-26T09:52:19.147" v="2140" actId="2696"/>
        <pc:sldMkLst>
          <pc:docMk/>
          <pc:sldMk cId="2866149459" sldId="1140"/>
        </pc:sldMkLst>
      </pc:sldChg>
      <pc:sldChg chg="addSp delSp modSp ord">
        <pc:chgData name="Subham Chattopadhyay" userId="18eb3a59-884b-44b3-9aaa-6034dfb15e54" providerId="ADAL" clId="{9C25DB4B-F792-4FC6-84D6-2DFA6248A79E}" dt="2019-09-26T07:19:22.866" v="2101" actId="14100"/>
        <pc:sldMkLst>
          <pc:docMk/>
          <pc:sldMk cId="1639407644" sldId="1143"/>
        </pc:sldMkLst>
        <pc:spChg chg="mod">
          <ac:chgData name="Subham Chattopadhyay" userId="18eb3a59-884b-44b3-9aaa-6034dfb15e54" providerId="ADAL" clId="{9C25DB4B-F792-4FC6-84D6-2DFA6248A79E}" dt="2019-09-26T06:16:08.234" v="365" actId="20577"/>
          <ac:spMkLst>
            <pc:docMk/>
            <pc:sldMk cId="1639407644" sldId="1143"/>
            <ac:spMk id="2" creationId="{00000000-0000-0000-0000-000000000000}"/>
          </ac:spMkLst>
        </pc:spChg>
        <pc:spChg chg="mod">
          <ac:chgData name="Subham Chattopadhyay" userId="18eb3a59-884b-44b3-9aaa-6034dfb15e54" providerId="ADAL" clId="{9C25DB4B-F792-4FC6-84D6-2DFA6248A79E}" dt="2019-09-26T06:10:23.958" v="152" actId="1076"/>
          <ac:spMkLst>
            <pc:docMk/>
            <pc:sldMk cId="1639407644" sldId="1143"/>
            <ac:spMk id="27" creationId="{8B354A16-BDCC-40AC-AC8F-FF35CEAFE69B}"/>
          </ac:spMkLst>
        </pc:spChg>
        <pc:spChg chg="mod">
          <ac:chgData name="Subham Chattopadhyay" userId="18eb3a59-884b-44b3-9aaa-6034dfb15e54" providerId="ADAL" clId="{9C25DB4B-F792-4FC6-84D6-2DFA6248A79E}" dt="2019-09-26T06:10:29.881" v="153" actId="1076"/>
          <ac:spMkLst>
            <pc:docMk/>
            <pc:sldMk cId="1639407644" sldId="1143"/>
            <ac:spMk id="28" creationId="{C1ABE85B-4BED-48F1-89D5-22B5A8693FD4}"/>
          </ac:spMkLst>
        </pc:spChg>
        <pc:picChg chg="add del">
          <ac:chgData name="Subham Chattopadhyay" userId="18eb3a59-884b-44b3-9aaa-6034dfb15e54" providerId="ADAL" clId="{9C25DB4B-F792-4FC6-84D6-2DFA6248A79E}" dt="2019-09-26T06:09:32.014" v="136" actId="478"/>
          <ac:picMkLst>
            <pc:docMk/>
            <pc:sldMk cId="1639407644" sldId="1143"/>
            <ac:picMk id="4" creationId="{C9BB7044-EE6D-4B3B-8503-3B16423DC762}"/>
          </ac:picMkLst>
        </pc:picChg>
        <pc:picChg chg="add mod ord">
          <ac:chgData name="Subham Chattopadhyay" userId="18eb3a59-884b-44b3-9aaa-6034dfb15e54" providerId="ADAL" clId="{9C25DB4B-F792-4FC6-84D6-2DFA6248A79E}" dt="2019-09-26T07:19:22.866" v="2101" actId="14100"/>
          <ac:picMkLst>
            <pc:docMk/>
            <pc:sldMk cId="1639407644" sldId="1143"/>
            <ac:picMk id="5" creationId="{EC4FF1C3-6D70-47BF-BB7F-E8BD4E4DE9A3}"/>
          </ac:picMkLst>
        </pc:picChg>
        <pc:picChg chg="ord">
          <ac:chgData name="Subham Chattopadhyay" userId="18eb3a59-884b-44b3-9aaa-6034dfb15e54" providerId="ADAL" clId="{9C25DB4B-F792-4FC6-84D6-2DFA6248A79E}" dt="2019-09-26T06:10:15.150" v="151" actId="167"/>
          <ac:picMkLst>
            <pc:docMk/>
            <pc:sldMk cId="1639407644" sldId="1143"/>
            <ac:picMk id="30" creationId="{00000000-0000-0000-0000-000000000000}"/>
          </ac:picMkLst>
        </pc:picChg>
      </pc:sldChg>
      <pc:sldChg chg="addSp delSp modSp">
        <pc:chgData name="Subham Chattopadhyay" userId="18eb3a59-884b-44b3-9aaa-6034dfb15e54" providerId="ADAL" clId="{9C25DB4B-F792-4FC6-84D6-2DFA6248A79E}" dt="2019-09-26T06:25:24" v="521" actId="20577"/>
        <pc:sldMkLst>
          <pc:docMk/>
          <pc:sldMk cId="3347626536" sldId="1144"/>
        </pc:sldMkLst>
        <pc:spChg chg="mod">
          <ac:chgData name="Subham Chattopadhyay" userId="18eb3a59-884b-44b3-9aaa-6034dfb15e54" providerId="ADAL" clId="{9C25DB4B-F792-4FC6-84D6-2DFA6248A79E}" dt="2019-09-26T06:24:43.584" v="464" actId="20577"/>
          <ac:spMkLst>
            <pc:docMk/>
            <pc:sldMk cId="3347626536" sldId="1144"/>
            <ac:spMk id="2" creationId="{00000000-0000-0000-0000-000000000000}"/>
          </ac:spMkLst>
        </pc:spChg>
        <pc:spChg chg="mod">
          <ac:chgData name="Subham Chattopadhyay" userId="18eb3a59-884b-44b3-9aaa-6034dfb15e54" providerId="ADAL" clId="{9C25DB4B-F792-4FC6-84D6-2DFA6248A79E}" dt="2019-09-26T06:25:24" v="521" actId="20577"/>
          <ac:spMkLst>
            <pc:docMk/>
            <pc:sldMk cId="3347626536" sldId="1144"/>
            <ac:spMk id="3" creationId="{00000000-0000-0000-0000-000000000000}"/>
          </ac:spMkLst>
        </pc:spChg>
        <pc:spChg chg="mod">
          <ac:chgData name="Subham Chattopadhyay" userId="18eb3a59-884b-44b3-9aaa-6034dfb15e54" providerId="ADAL" clId="{9C25DB4B-F792-4FC6-84D6-2DFA6248A79E}" dt="2019-09-26T06:23:57.630" v="422" actId="1076"/>
          <ac:spMkLst>
            <pc:docMk/>
            <pc:sldMk cId="3347626536" sldId="1144"/>
            <ac:spMk id="13" creationId="{0E142010-29FB-4651-9645-942C12A67B12}"/>
          </ac:spMkLst>
        </pc:spChg>
        <pc:spChg chg="mod">
          <ac:chgData name="Subham Chattopadhyay" userId="18eb3a59-884b-44b3-9aaa-6034dfb15e54" providerId="ADAL" clId="{9C25DB4B-F792-4FC6-84D6-2DFA6248A79E}" dt="2019-09-26T06:24:36.032" v="457" actId="1076"/>
          <ac:spMkLst>
            <pc:docMk/>
            <pc:sldMk cId="3347626536" sldId="1144"/>
            <ac:spMk id="14" creationId="{9FFB9454-A685-4922-947D-AE595EAE77C9}"/>
          </ac:spMkLst>
        </pc:spChg>
        <pc:spChg chg="mod">
          <ac:chgData name="Subham Chattopadhyay" userId="18eb3a59-884b-44b3-9aaa-6034dfb15e54" providerId="ADAL" clId="{9C25DB4B-F792-4FC6-84D6-2DFA6248A79E}" dt="2019-09-26T06:24:47.869" v="465" actId="1076"/>
          <ac:spMkLst>
            <pc:docMk/>
            <pc:sldMk cId="3347626536" sldId="1144"/>
            <ac:spMk id="15" creationId="{00CE863C-EE40-4340-A7AC-D12C7E391E81}"/>
          </ac:spMkLst>
        </pc:spChg>
        <pc:picChg chg="del">
          <ac:chgData name="Subham Chattopadhyay" userId="18eb3a59-884b-44b3-9aaa-6034dfb15e54" providerId="ADAL" clId="{9C25DB4B-F792-4FC6-84D6-2DFA6248A79E}" dt="2019-09-26T06:21:28.912" v="379" actId="478"/>
          <ac:picMkLst>
            <pc:docMk/>
            <pc:sldMk cId="3347626536" sldId="1144"/>
            <ac:picMk id="4" creationId="{9E6E706F-3918-404F-A832-E458D135A06E}"/>
          </ac:picMkLst>
        </pc:picChg>
        <pc:picChg chg="add del mod">
          <ac:chgData name="Subham Chattopadhyay" userId="18eb3a59-884b-44b3-9aaa-6034dfb15e54" providerId="ADAL" clId="{9C25DB4B-F792-4FC6-84D6-2DFA6248A79E}" dt="2019-09-26T06:21:25.638" v="377"/>
          <ac:picMkLst>
            <pc:docMk/>
            <pc:sldMk cId="3347626536" sldId="1144"/>
            <ac:picMk id="5" creationId="{B0E32D41-7C6E-4558-A3BB-BDCFF2FF2E9D}"/>
          </ac:picMkLst>
        </pc:picChg>
        <pc:picChg chg="add del mod ord">
          <ac:chgData name="Subham Chattopadhyay" userId="18eb3a59-884b-44b3-9aaa-6034dfb15e54" providerId="ADAL" clId="{9C25DB4B-F792-4FC6-84D6-2DFA6248A79E}" dt="2019-09-26T06:22:18.127" v="394" actId="478"/>
          <ac:picMkLst>
            <pc:docMk/>
            <pc:sldMk cId="3347626536" sldId="1144"/>
            <ac:picMk id="7" creationId="{96231705-D33B-4467-864F-F7104A2F2B35}"/>
          </ac:picMkLst>
        </pc:picChg>
        <pc:picChg chg="add mod ord">
          <ac:chgData name="Subham Chattopadhyay" userId="18eb3a59-884b-44b3-9aaa-6034dfb15e54" providerId="ADAL" clId="{9C25DB4B-F792-4FC6-84D6-2DFA6248A79E}" dt="2019-09-26T06:23:50.873" v="420" actId="167"/>
          <ac:picMkLst>
            <pc:docMk/>
            <pc:sldMk cId="3347626536" sldId="1144"/>
            <ac:picMk id="8" creationId="{A300FF9B-9DCE-46C6-AE37-1E11E3EBEB90}"/>
          </ac:picMkLst>
        </pc:picChg>
        <pc:picChg chg="add del ord">
          <ac:chgData name="Subham Chattopadhyay" userId="18eb3a59-884b-44b3-9aaa-6034dfb15e54" providerId="ADAL" clId="{9C25DB4B-F792-4FC6-84D6-2DFA6248A79E}" dt="2019-09-26T06:23:53.549" v="421" actId="167"/>
          <ac:picMkLst>
            <pc:docMk/>
            <pc:sldMk cId="3347626536" sldId="1144"/>
            <ac:picMk id="30" creationId="{00000000-0000-0000-0000-000000000000}"/>
          </ac:picMkLst>
        </pc:picChg>
      </pc:sldChg>
      <pc:sldChg chg="modSp">
        <pc:chgData name="Subham Chattopadhyay" userId="18eb3a59-884b-44b3-9aaa-6034dfb15e54" providerId="ADAL" clId="{9C25DB4B-F792-4FC6-84D6-2DFA6248A79E}" dt="2019-09-26T09:59:01.443" v="2218" actId="20577"/>
        <pc:sldMkLst>
          <pc:docMk/>
          <pc:sldMk cId="3002273879" sldId="1146"/>
        </pc:sldMkLst>
        <pc:spChg chg="mod">
          <ac:chgData name="Subham Chattopadhyay" userId="18eb3a59-884b-44b3-9aaa-6034dfb15e54" providerId="ADAL" clId="{9C25DB4B-F792-4FC6-84D6-2DFA6248A79E}" dt="2019-09-26T09:59:01.443" v="2218" actId="20577"/>
          <ac:spMkLst>
            <pc:docMk/>
            <pc:sldMk cId="3002273879" sldId="1146"/>
            <ac:spMk id="12" creationId="{00000000-0000-0000-0000-000000000000}"/>
          </ac:spMkLst>
        </pc:spChg>
      </pc:sldChg>
      <pc:sldChg chg="addSp delSp modSp ord">
        <pc:chgData name="Subham Chattopadhyay" userId="18eb3a59-884b-44b3-9aaa-6034dfb15e54" providerId="ADAL" clId="{9C25DB4B-F792-4FC6-84D6-2DFA6248A79E}" dt="2019-09-26T06:04:54.169" v="51" actId="1076"/>
        <pc:sldMkLst>
          <pc:docMk/>
          <pc:sldMk cId="3257944501" sldId="1150"/>
        </pc:sldMkLst>
        <pc:spChg chg="mod">
          <ac:chgData name="Subham Chattopadhyay" userId="18eb3a59-884b-44b3-9aaa-6034dfb15e54" providerId="ADAL" clId="{9C25DB4B-F792-4FC6-84D6-2DFA6248A79E}" dt="2019-09-26T06:00:39.224" v="44" actId="20577"/>
          <ac:spMkLst>
            <pc:docMk/>
            <pc:sldMk cId="3257944501" sldId="1150"/>
            <ac:spMk id="2" creationId="{00000000-0000-0000-0000-000000000000}"/>
          </ac:spMkLst>
        </pc:spChg>
        <pc:spChg chg="add mod">
          <ac:chgData name="Subham Chattopadhyay" userId="18eb3a59-884b-44b3-9aaa-6034dfb15e54" providerId="ADAL" clId="{9C25DB4B-F792-4FC6-84D6-2DFA6248A79E}" dt="2019-09-26T06:00:45.424" v="47" actId="1036"/>
          <ac:spMkLst>
            <pc:docMk/>
            <pc:sldMk cId="3257944501" sldId="1150"/>
            <ac:spMk id="12" creationId="{E029CC0C-F74B-481D-A007-421FF9772516}"/>
          </ac:spMkLst>
        </pc:spChg>
        <pc:spChg chg="mod">
          <ac:chgData name="Subham Chattopadhyay" userId="18eb3a59-884b-44b3-9aaa-6034dfb15e54" providerId="ADAL" clId="{9C25DB4B-F792-4FC6-84D6-2DFA6248A79E}" dt="2019-09-26T06:04:54.169" v="51" actId="1076"/>
          <ac:spMkLst>
            <pc:docMk/>
            <pc:sldMk cId="3257944501" sldId="1150"/>
            <ac:spMk id="15" creationId="{7E695E46-7DFC-44F4-8689-FC9126105BEB}"/>
          </ac:spMkLst>
        </pc:spChg>
        <pc:picChg chg="del">
          <ac:chgData name="Subham Chattopadhyay" userId="18eb3a59-884b-44b3-9aaa-6034dfb15e54" providerId="ADAL" clId="{9C25DB4B-F792-4FC6-84D6-2DFA6248A79E}" dt="2019-09-26T05:58:57.430" v="16" actId="478"/>
          <ac:picMkLst>
            <pc:docMk/>
            <pc:sldMk cId="3257944501" sldId="1150"/>
            <ac:picMk id="5" creationId="{096D0B8F-1A5D-4628-8A34-7051250FBE96}"/>
          </ac:picMkLst>
        </pc:picChg>
        <pc:picChg chg="add mod ord">
          <ac:chgData name="Subham Chattopadhyay" userId="18eb3a59-884b-44b3-9aaa-6034dfb15e54" providerId="ADAL" clId="{9C25DB4B-F792-4FC6-84D6-2DFA6248A79E}" dt="2019-09-26T05:59:52.749" v="29" actId="167"/>
          <ac:picMkLst>
            <pc:docMk/>
            <pc:sldMk cId="3257944501" sldId="1150"/>
            <ac:picMk id="6" creationId="{7C90133D-C7F9-4B64-8186-C47A007B5C48}"/>
          </ac:picMkLst>
        </pc:picChg>
        <pc:picChg chg="ord">
          <ac:chgData name="Subham Chattopadhyay" userId="18eb3a59-884b-44b3-9aaa-6034dfb15e54" providerId="ADAL" clId="{9C25DB4B-F792-4FC6-84D6-2DFA6248A79E}" dt="2019-09-26T05:59:55.796" v="30" actId="167"/>
          <ac:picMkLst>
            <pc:docMk/>
            <pc:sldMk cId="3257944501" sldId="1150"/>
            <ac:picMk id="30" creationId="{00000000-0000-0000-0000-000000000000}"/>
          </ac:picMkLst>
        </pc:picChg>
      </pc:sldChg>
      <pc:sldChg chg="addSp delSp ord">
        <pc:chgData name="Subham Chattopadhyay" userId="18eb3a59-884b-44b3-9aaa-6034dfb15e54" providerId="ADAL" clId="{9C25DB4B-F792-4FC6-84D6-2DFA6248A79E}" dt="2019-09-26T06:01:04.341" v="48"/>
        <pc:sldMkLst>
          <pc:docMk/>
          <pc:sldMk cId="1124373108" sldId="1151"/>
        </pc:sldMkLst>
        <pc:picChg chg="del">
          <ac:chgData name="Subham Chattopadhyay" userId="18eb3a59-884b-44b3-9aaa-6034dfb15e54" providerId="ADAL" clId="{9C25DB4B-F792-4FC6-84D6-2DFA6248A79E}" dt="2019-09-26T05:58:54.798" v="15" actId="478"/>
          <ac:picMkLst>
            <pc:docMk/>
            <pc:sldMk cId="1124373108" sldId="1151"/>
            <ac:picMk id="5" creationId="{096D0B8F-1A5D-4628-8A34-7051250FBE96}"/>
          </ac:picMkLst>
        </pc:picChg>
        <pc:picChg chg="add">
          <ac:chgData name="Subham Chattopadhyay" userId="18eb3a59-884b-44b3-9aaa-6034dfb15e54" providerId="ADAL" clId="{9C25DB4B-F792-4FC6-84D6-2DFA6248A79E}" dt="2019-09-26T06:01:04.341" v="48"/>
          <ac:picMkLst>
            <pc:docMk/>
            <pc:sldMk cId="1124373108" sldId="1151"/>
            <ac:picMk id="10" creationId="{C5DCABDB-1596-4671-B6C3-15A41BE55DC7}"/>
          </ac:picMkLst>
        </pc:picChg>
      </pc:sldChg>
      <pc:sldChg chg="del">
        <pc:chgData name="Subham Chattopadhyay" userId="18eb3a59-884b-44b3-9aaa-6034dfb15e54" providerId="ADAL" clId="{9C25DB4B-F792-4FC6-84D6-2DFA6248A79E}" dt="2019-09-26T09:47:09.357" v="2131" actId="2696"/>
        <pc:sldMkLst>
          <pc:docMk/>
          <pc:sldMk cId="1295676262" sldId="1152"/>
        </pc:sldMkLst>
      </pc:sldChg>
      <pc:sldChg chg="addSp delSp modSp">
        <pc:chgData name="Subham Chattopadhyay" userId="18eb3a59-884b-44b3-9aaa-6034dfb15e54" providerId="ADAL" clId="{9C25DB4B-F792-4FC6-84D6-2DFA6248A79E}" dt="2019-09-26T07:26:17.557" v="2129" actId="1076"/>
        <pc:sldMkLst>
          <pc:docMk/>
          <pc:sldMk cId="2798049554" sldId="1156"/>
        </pc:sldMkLst>
        <pc:picChg chg="add mod">
          <ac:chgData name="Subham Chattopadhyay" userId="18eb3a59-884b-44b3-9aaa-6034dfb15e54" providerId="ADAL" clId="{9C25DB4B-F792-4FC6-84D6-2DFA6248A79E}" dt="2019-09-26T07:26:17.557" v="2129" actId="1076"/>
          <ac:picMkLst>
            <pc:docMk/>
            <pc:sldMk cId="2798049554" sldId="1156"/>
            <ac:picMk id="46" creationId="{A55C26CB-F420-453C-A41B-2C60E1C4219C}"/>
          </ac:picMkLst>
        </pc:picChg>
        <pc:picChg chg="del">
          <ac:chgData name="Subham Chattopadhyay" userId="18eb3a59-884b-44b3-9aaa-6034dfb15e54" providerId="ADAL" clId="{9C25DB4B-F792-4FC6-84D6-2DFA6248A79E}" dt="2019-09-26T07:25:52.197" v="2124" actId="478"/>
          <ac:picMkLst>
            <pc:docMk/>
            <pc:sldMk cId="2798049554" sldId="1156"/>
            <ac:picMk id="74" creationId="{87058657-3619-42F7-B327-FAE383731919}"/>
          </ac:picMkLst>
        </pc:picChg>
      </pc:sldChg>
      <pc:sldChg chg="addSp delSp modSp add">
        <pc:chgData name="Subham Chattopadhyay" userId="18eb3a59-884b-44b3-9aaa-6034dfb15e54" providerId="ADAL" clId="{9C25DB4B-F792-4FC6-84D6-2DFA6248A79E}" dt="2019-09-26T07:18:38.491" v="2100" actId="113"/>
        <pc:sldMkLst>
          <pc:docMk/>
          <pc:sldMk cId="1836055153" sldId="1157"/>
        </pc:sldMkLst>
        <pc:spChg chg="mod">
          <ac:chgData name="Subham Chattopadhyay" userId="18eb3a59-884b-44b3-9aaa-6034dfb15e54" providerId="ADAL" clId="{9C25DB4B-F792-4FC6-84D6-2DFA6248A79E}" dt="2019-09-26T07:18:38.491" v="2100" actId="113"/>
          <ac:spMkLst>
            <pc:docMk/>
            <pc:sldMk cId="1836055153" sldId="1157"/>
            <ac:spMk id="2" creationId="{00000000-0000-0000-0000-000000000000}"/>
          </ac:spMkLst>
        </pc:spChg>
        <pc:spChg chg="add mod">
          <ac:chgData name="Subham Chattopadhyay" userId="18eb3a59-884b-44b3-9aaa-6034dfb15e54" providerId="ADAL" clId="{9C25DB4B-F792-4FC6-84D6-2DFA6248A79E}" dt="2019-09-26T07:16:20.473" v="2076" actId="20577"/>
          <ac:spMkLst>
            <pc:docMk/>
            <pc:sldMk cId="1836055153" sldId="1157"/>
            <ac:spMk id="15" creationId="{DD097C50-1D85-48B4-A555-43E1EA52A3EB}"/>
          </ac:spMkLst>
        </pc:spChg>
        <pc:spChg chg="mod">
          <ac:chgData name="Subham Chattopadhyay" userId="18eb3a59-884b-44b3-9aaa-6034dfb15e54" providerId="ADAL" clId="{9C25DB4B-F792-4FC6-84D6-2DFA6248A79E}" dt="2019-09-26T06:33:34.556" v="574" actId="1076"/>
          <ac:spMkLst>
            <pc:docMk/>
            <pc:sldMk cId="1836055153" sldId="1157"/>
            <ac:spMk id="21" creationId="{15442A43-1F35-4415-99D6-9E0A7014170D}"/>
          </ac:spMkLst>
        </pc:spChg>
        <pc:spChg chg="mod">
          <ac:chgData name="Subham Chattopadhyay" userId="18eb3a59-884b-44b3-9aaa-6034dfb15e54" providerId="ADAL" clId="{9C25DB4B-F792-4FC6-84D6-2DFA6248A79E}" dt="2019-09-26T06:33:41.698" v="575" actId="1076"/>
          <ac:spMkLst>
            <pc:docMk/>
            <pc:sldMk cId="1836055153" sldId="1157"/>
            <ac:spMk id="22" creationId="{F5E10091-1DFB-4112-89BA-9904DDEDDD92}"/>
          </ac:spMkLst>
        </pc:spChg>
        <pc:spChg chg="mod">
          <ac:chgData name="Subham Chattopadhyay" userId="18eb3a59-884b-44b3-9aaa-6034dfb15e54" providerId="ADAL" clId="{9C25DB4B-F792-4FC6-84D6-2DFA6248A79E}" dt="2019-09-26T06:33:47.370" v="576" actId="1076"/>
          <ac:spMkLst>
            <pc:docMk/>
            <pc:sldMk cId="1836055153" sldId="1157"/>
            <ac:spMk id="23" creationId="{71D935D7-20B1-4498-AD43-B076D6D806E8}"/>
          </ac:spMkLst>
        </pc:spChg>
        <pc:picChg chg="add mod ord">
          <ac:chgData name="Subham Chattopadhyay" userId="18eb3a59-884b-44b3-9aaa-6034dfb15e54" providerId="ADAL" clId="{9C25DB4B-F792-4FC6-84D6-2DFA6248A79E}" dt="2019-09-26T06:33:15.913" v="571" actId="167"/>
          <ac:picMkLst>
            <pc:docMk/>
            <pc:sldMk cId="1836055153" sldId="1157"/>
            <ac:picMk id="5" creationId="{884F1D4E-F0F2-46BE-819D-0465BB5D1B7C}"/>
          </ac:picMkLst>
        </pc:picChg>
        <pc:picChg chg="add del">
          <ac:chgData name="Subham Chattopadhyay" userId="18eb3a59-884b-44b3-9aaa-6034dfb15e54" providerId="ADAL" clId="{9C25DB4B-F792-4FC6-84D6-2DFA6248A79E}" dt="2019-09-26T06:33:18.449" v="572" actId="478"/>
          <ac:picMkLst>
            <pc:docMk/>
            <pc:sldMk cId="1836055153" sldId="1157"/>
            <ac:picMk id="13" creationId="{AE1B28ED-6D8E-4616-9E5E-DFFC3B23E5A7}"/>
          </ac:picMkLst>
        </pc:picChg>
        <pc:picChg chg="ord">
          <ac:chgData name="Subham Chattopadhyay" userId="18eb3a59-884b-44b3-9aaa-6034dfb15e54" providerId="ADAL" clId="{9C25DB4B-F792-4FC6-84D6-2DFA6248A79E}" dt="2019-09-26T06:33:21.432" v="573" actId="167"/>
          <ac:picMkLst>
            <pc:docMk/>
            <pc:sldMk cId="1836055153" sldId="1157"/>
            <ac:picMk id="30" creationId="{00000000-0000-0000-0000-000000000000}"/>
          </ac:picMkLst>
        </pc:picChg>
      </pc:sldChg>
      <pc:sldChg chg="addSp delSp modSp add">
        <pc:chgData name="Subham Chattopadhyay" userId="18eb3a59-884b-44b3-9aaa-6034dfb15e54" providerId="ADAL" clId="{9C25DB4B-F792-4FC6-84D6-2DFA6248A79E}" dt="2019-09-26T07:10:46.077" v="2046" actId="20577"/>
        <pc:sldMkLst>
          <pc:docMk/>
          <pc:sldMk cId="1514055816" sldId="1158"/>
        </pc:sldMkLst>
        <pc:spChg chg="mod">
          <ac:chgData name="Subham Chattopadhyay" userId="18eb3a59-884b-44b3-9aaa-6034dfb15e54" providerId="ADAL" clId="{9C25DB4B-F792-4FC6-84D6-2DFA6248A79E}" dt="2019-09-26T07:10:46.077" v="2046" actId="20577"/>
          <ac:spMkLst>
            <pc:docMk/>
            <pc:sldMk cId="1514055816" sldId="1158"/>
            <ac:spMk id="2" creationId="{00000000-0000-0000-0000-000000000000}"/>
          </ac:spMkLst>
        </pc:spChg>
        <pc:spChg chg="mod">
          <ac:chgData name="Subham Chattopadhyay" userId="18eb3a59-884b-44b3-9aaa-6034dfb15e54" providerId="ADAL" clId="{9C25DB4B-F792-4FC6-84D6-2DFA6248A79E}" dt="2019-09-26T07:04:32.492" v="1489" actId="20577"/>
          <ac:spMkLst>
            <pc:docMk/>
            <pc:sldMk cId="1514055816" sldId="1158"/>
            <ac:spMk id="3" creationId="{00000000-0000-0000-0000-000000000000}"/>
          </ac:spMkLst>
        </pc:spChg>
        <pc:spChg chg="mod">
          <ac:chgData name="Subham Chattopadhyay" userId="18eb3a59-884b-44b3-9aaa-6034dfb15e54" providerId="ADAL" clId="{9C25DB4B-F792-4FC6-84D6-2DFA6248A79E}" dt="2019-09-26T06:34:50.106" v="587" actId="20577"/>
          <ac:spMkLst>
            <pc:docMk/>
            <pc:sldMk cId="1514055816" sldId="1158"/>
            <ac:spMk id="4" creationId="{00000000-0000-0000-0000-000000000000}"/>
          </ac:spMkLst>
        </pc:spChg>
        <pc:spChg chg="del">
          <ac:chgData name="Subham Chattopadhyay" userId="18eb3a59-884b-44b3-9aaa-6034dfb15e54" providerId="ADAL" clId="{9C25DB4B-F792-4FC6-84D6-2DFA6248A79E}" dt="2019-09-26T06:35:19.473" v="631" actId="478"/>
          <ac:spMkLst>
            <pc:docMk/>
            <pc:sldMk cId="1514055816" sldId="1158"/>
            <ac:spMk id="21" creationId="{15442A43-1F35-4415-99D6-9E0A7014170D}"/>
          </ac:spMkLst>
        </pc:spChg>
        <pc:spChg chg="del">
          <ac:chgData name="Subham Chattopadhyay" userId="18eb3a59-884b-44b3-9aaa-6034dfb15e54" providerId="ADAL" clId="{9C25DB4B-F792-4FC6-84D6-2DFA6248A79E}" dt="2019-09-26T06:35:19.473" v="631" actId="478"/>
          <ac:spMkLst>
            <pc:docMk/>
            <pc:sldMk cId="1514055816" sldId="1158"/>
            <ac:spMk id="22" creationId="{F5E10091-1DFB-4112-89BA-9904DDEDDD92}"/>
          </ac:spMkLst>
        </pc:spChg>
        <pc:picChg chg="add mod">
          <ac:chgData name="Subham Chattopadhyay" userId="18eb3a59-884b-44b3-9aaa-6034dfb15e54" providerId="ADAL" clId="{9C25DB4B-F792-4FC6-84D6-2DFA6248A79E}" dt="2019-09-26T06:35:36.926" v="636" actId="1076"/>
          <ac:picMkLst>
            <pc:docMk/>
            <pc:sldMk cId="1514055816" sldId="1158"/>
            <ac:picMk id="5" creationId="{94C3F4EC-46C4-4175-BB83-F729C113C2D3}"/>
          </ac:picMkLst>
        </pc:picChg>
        <pc:picChg chg="del">
          <ac:chgData name="Subham Chattopadhyay" userId="18eb3a59-884b-44b3-9aaa-6034dfb15e54" providerId="ADAL" clId="{9C25DB4B-F792-4FC6-84D6-2DFA6248A79E}" dt="2019-09-26T06:35:04.529" v="627" actId="478"/>
          <ac:picMkLst>
            <pc:docMk/>
            <pc:sldMk cId="1514055816" sldId="1158"/>
            <ac:picMk id="6" creationId="{80C9AA6A-C2D4-4DFE-97A0-904FE351F1D6}"/>
          </ac:picMkLst>
        </pc:picChg>
      </pc:sldChg>
      <pc:sldChg chg="add">
        <pc:chgData name="Subham Chattopadhyay" userId="18eb3a59-884b-44b3-9aaa-6034dfb15e54" providerId="ADAL" clId="{9C25DB4B-F792-4FC6-84D6-2DFA6248A79E}" dt="2019-09-26T09:47:07.019" v="2130"/>
        <pc:sldMkLst>
          <pc:docMk/>
          <pc:sldMk cId="357253186" sldId="1159"/>
        </pc:sldMkLst>
      </pc:sldChg>
      <pc:sldChg chg="add">
        <pc:chgData name="Subham Chattopadhyay" userId="18eb3a59-884b-44b3-9aaa-6034dfb15e54" providerId="ADAL" clId="{9C25DB4B-F792-4FC6-84D6-2DFA6248A79E}" dt="2019-09-26T09:47:07.019" v="2130"/>
        <pc:sldMkLst>
          <pc:docMk/>
          <pc:sldMk cId="1764912464" sldId="1160"/>
        </pc:sldMkLst>
      </pc:sldChg>
      <pc:sldChg chg="addSp modSp add">
        <pc:chgData name="Subham Chattopadhyay" userId="18eb3a59-884b-44b3-9aaa-6034dfb15e54" providerId="ADAL" clId="{9C25DB4B-F792-4FC6-84D6-2DFA6248A79E}" dt="2019-09-26T10:26:00.670" v="3948" actId="20577"/>
        <pc:sldMkLst>
          <pc:docMk/>
          <pc:sldMk cId="2105465959" sldId="1161"/>
        </pc:sldMkLst>
        <pc:spChg chg="mod">
          <ac:chgData name="Subham Chattopadhyay" userId="18eb3a59-884b-44b3-9aaa-6034dfb15e54" providerId="ADAL" clId="{9C25DB4B-F792-4FC6-84D6-2DFA6248A79E}" dt="2019-09-26T10:26:00.670" v="3948" actId="20577"/>
          <ac:spMkLst>
            <pc:docMk/>
            <pc:sldMk cId="2105465959" sldId="1161"/>
            <ac:spMk id="2" creationId="{00000000-0000-0000-0000-000000000000}"/>
          </ac:spMkLst>
        </pc:spChg>
        <pc:spChg chg="mod">
          <ac:chgData name="Subham Chattopadhyay" userId="18eb3a59-884b-44b3-9aaa-6034dfb15e54" providerId="ADAL" clId="{9C25DB4B-F792-4FC6-84D6-2DFA6248A79E}" dt="2019-09-26T10:08:30.777" v="2804" actId="20577"/>
          <ac:spMkLst>
            <pc:docMk/>
            <pc:sldMk cId="2105465959" sldId="1161"/>
            <ac:spMk id="3" creationId="{00000000-0000-0000-0000-000000000000}"/>
          </ac:spMkLst>
        </pc:spChg>
        <pc:spChg chg="mod">
          <ac:chgData name="Subham Chattopadhyay" userId="18eb3a59-884b-44b3-9aaa-6034dfb15e54" providerId="ADAL" clId="{9C25DB4B-F792-4FC6-84D6-2DFA6248A79E}" dt="2019-09-26T10:01:53.259" v="2234" actId="1076"/>
          <ac:spMkLst>
            <pc:docMk/>
            <pc:sldMk cId="2105465959" sldId="1161"/>
            <ac:spMk id="15" creationId="{750F670F-E1EB-445A-990D-D90094843D8B}"/>
          </ac:spMkLst>
        </pc:spChg>
        <pc:spChg chg="mod">
          <ac:chgData name="Subham Chattopadhyay" userId="18eb3a59-884b-44b3-9aaa-6034dfb15e54" providerId="ADAL" clId="{9C25DB4B-F792-4FC6-84D6-2DFA6248A79E}" dt="2019-09-26T10:02:06.922" v="2260" actId="1076"/>
          <ac:spMkLst>
            <pc:docMk/>
            <pc:sldMk cId="2105465959" sldId="1161"/>
            <ac:spMk id="16" creationId="{FF18F759-C90C-4D64-B021-8F301BEDC013}"/>
          </ac:spMkLst>
        </pc:spChg>
        <pc:picChg chg="add mod ord modCrop">
          <ac:chgData name="Subham Chattopadhyay" userId="18eb3a59-884b-44b3-9aaa-6034dfb15e54" providerId="ADAL" clId="{9C25DB4B-F792-4FC6-84D6-2DFA6248A79E}" dt="2019-09-26T10:02:16.244" v="2261" actId="14100"/>
          <ac:picMkLst>
            <pc:docMk/>
            <pc:sldMk cId="2105465959" sldId="1161"/>
            <ac:picMk id="5" creationId="{186EE083-608B-4132-8DE2-CC3010FD38B2}"/>
          </ac:picMkLst>
        </pc:picChg>
        <pc:picChg chg="ord">
          <ac:chgData name="Subham Chattopadhyay" userId="18eb3a59-884b-44b3-9aaa-6034dfb15e54" providerId="ADAL" clId="{9C25DB4B-F792-4FC6-84D6-2DFA6248A79E}" dt="2019-09-26T10:01:45.208" v="2233" actId="167"/>
          <ac:picMkLst>
            <pc:docMk/>
            <pc:sldMk cId="2105465959" sldId="1161"/>
            <ac:picMk id="30" creationId="{00000000-0000-0000-0000-000000000000}"/>
          </ac:picMkLst>
        </pc:picChg>
      </pc:sldChg>
      <pc:sldChg chg="addSp modSp add ord">
        <pc:chgData name="Subham Chattopadhyay" userId="18eb3a59-884b-44b3-9aaa-6034dfb15e54" providerId="ADAL" clId="{9C25DB4B-F792-4FC6-84D6-2DFA6248A79E}" dt="2019-09-26T10:30:22.581" v="4172" actId="20577"/>
        <pc:sldMkLst>
          <pc:docMk/>
          <pc:sldMk cId="2711448338" sldId="1162"/>
        </pc:sldMkLst>
        <pc:spChg chg="mod">
          <ac:chgData name="Subham Chattopadhyay" userId="18eb3a59-884b-44b3-9aaa-6034dfb15e54" providerId="ADAL" clId="{9C25DB4B-F792-4FC6-84D6-2DFA6248A79E}" dt="2019-09-26T10:30:22.581" v="4172" actId="20577"/>
          <ac:spMkLst>
            <pc:docMk/>
            <pc:sldMk cId="2711448338" sldId="1162"/>
            <ac:spMk id="2" creationId="{00000000-0000-0000-0000-000000000000}"/>
          </ac:spMkLst>
        </pc:spChg>
        <pc:spChg chg="mod">
          <ac:chgData name="Subham Chattopadhyay" userId="18eb3a59-884b-44b3-9aaa-6034dfb15e54" providerId="ADAL" clId="{9C25DB4B-F792-4FC6-84D6-2DFA6248A79E}" dt="2019-09-26T10:22:24.739" v="3506"/>
          <ac:spMkLst>
            <pc:docMk/>
            <pc:sldMk cId="2711448338" sldId="1162"/>
            <ac:spMk id="3" creationId="{00000000-0000-0000-0000-000000000000}"/>
          </ac:spMkLst>
        </pc:spChg>
        <pc:spChg chg="mod ord">
          <ac:chgData name="Subham Chattopadhyay" userId="18eb3a59-884b-44b3-9aaa-6034dfb15e54" providerId="ADAL" clId="{9C25DB4B-F792-4FC6-84D6-2DFA6248A79E}" dt="2019-09-26T10:15:05.408" v="3039" actId="1076"/>
          <ac:spMkLst>
            <pc:docMk/>
            <pc:sldMk cId="2711448338" sldId="1162"/>
            <ac:spMk id="12" creationId="{162CC41F-F00F-4D2A-AC34-C7A29B8F85DE}"/>
          </ac:spMkLst>
        </pc:spChg>
        <pc:picChg chg="add mod">
          <ac:chgData name="Subham Chattopadhyay" userId="18eb3a59-884b-44b3-9aaa-6034dfb15e54" providerId="ADAL" clId="{9C25DB4B-F792-4FC6-84D6-2DFA6248A79E}" dt="2019-09-26T10:14:57.620" v="3037" actId="1076"/>
          <ac:picMkLst>
            <pc:docMk/>
            <pc:sldMk cId="2711448338" sldId="1162"/>
            <ac:picMk id="5" creationId="{98204EF8-5160-4E14-B087-958F1A0725FD}"/>
          </ac:picMkLst>
        </pc:picChg>
      </pc:sldChg>
      <pc:sldChg chg="addSp delSp modSp add">
        <pc:chgData name="Subham Chattopadhyay" userId="18eb3a59-884b-44b3-9aaa-6034dfb15e54" providerId="ADAL" clId="{9C25DB4B-F792-4FC6-84D6-2DFA6248A79E}" dt="2019-09-26T10:35:24.039" v="4264" actId="20577"/>
        <pc:sldMkLst>
          <pc:docMk/>
          <pc:sldMk cId="2389020146" sldId="1163"/>
        </pc:sldMkLst>
        <pc:spChg chg="mod">
          <ac:chgData name="Subham Chattopadhyay" userId="18eb3a59-884b-44b3-9aaa-6034dfb15e54" providerId="ADAL" clId="{9C25DB4B-F792-4FC6-84D6-2DFA6248A79E}" dt="2019-09-26T10:33:17.364" v="4248" actId="20577"/>
          <ac:spMkLst>
            <pc:docMk/>
            <pc:sldMk cId="2389020146" sldId="1163"/>
            <ac:spMk id="2" creationId="{00000000-0000-0000-0000-000000000000}"/>
          </ac:spMkLst>
        </pc:spChg>
        <pc:spChg chg="mod">
          <ac:chgData name="Subham Chattopadhyay" userId="18eb3a59-884b-44b3-9aaa-6034dfb15e54" providerId="ADAL" clId="{9C25DB4B-F792-4FC6-84D6-2DFA6248A79E}" dt="2019-09-26T10:35:24.039" v="4264" actId="20577"/>
          <ac:spMkLst>
            <pc:docMk/>
            <pc:sldMk cId="2389020146" sldId="1163"/>
            <ac:spMk id="3" creationId="{00000000-0000-0000-0000-000000000000}"/>
          </ac:spMkLst>
        </pc:spChg>
        <pc:spChg chg="add">
          <ac:chgData name="Subham Chattopadhyay" userId="18eb3a59-884b-44b3-9aaa-6034dfb15e54" providerId="ADAL" clId="{9C25DB4B-F792-4FC6-84D6-2DFA6248A79E}" dt="2019-09-26T10:30:43.272" v="4173"/>
          <ac:spMkLst>
            <pc:docMk/>
            <pc:sldMk cId="2389020146" sldId="1163"/>
            <ac:spMk id="13" creationId="{354BAD61-F84B-4F51-AE34-72B7F7FBA140}"/>
          </ac:spMkLst>
        </pc:spChg>
        <pc:picChg chg="del">
          <ac:chgData name="Subham Chattopadhyay" userId="18eb3a59-884b-44b3-9aaa-6034dfb15e54" providerId="ADAL" clId="{9C25DB4B-F792-4FC6-84D6-2DFA6248A79E}" dt="2019-09-26T10:26:46.877" v="3950" actId="478"/>
          <ac:picMkLst>
            <pc:docMk/>
            <pc:sldMk cId="2389020146" sldId="1163"/>
            <ac:picMk id="5" creationId="{98204EF8-5160-4E14-B087-958F1A0725FD}"/>
          </ac:picMkLst>
        </pc:picChg>
        <pc:picChg chg="add mod modCrop">
          <ac:chgData name="Subham Chattopadhyay" userId="18eb3a59-884b-44b3-9aaa-6034dfb15e54" providerId="ADAL" clId="{9C25DB4B-F792-4FC6-84D6-2DFA6248A79E}" dt="2019-09-26T10:27:38.208" v="3976" actId="14100"/>
          <ac:picMkLst>
            <pc:docMk/>
            <pc:sldMk cId="2389020146" sldId="1163"/>
            <ac:picMk id="6" creationId="{E06717F6-848F-4BE0-91FD-F5390140622D}"/>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5" dt="2019-05-02T21:53:14.827" idx="12">
    <p:pos x="10" y="10"/>
    <p:text>Please add the definitions of A&amp;P and non-A&amp;P channels. And how they are used while producing the output results.</p:text>
    <p:extLst>
      <p:ext uri="{C676402C-5697-4E1C-873F-D02D1690AC5C}">
        <p15:threadingInfo xmlns:p15="http://schemas.microsoft.com/office/powerpoint/2012/main" timeZoneBias="240"/>
      </p:ext>
    </p:extLst>
  </p:cm>
  <p:cm authorId="6" dt="2019-05-03T16:26:44.074" idx="10">
    <p:pos x="10" y="106"/>
    <p:text>Please provide defination, so that we can add here.</p:text>
    <p:extLst>
      <p:ext uri="{C676402C-5697-4E1C-873F-D02D1690AC5C}">
        <p15:threadingInfo xmlns:p15="http://schemas.microsoft.com/office/powerpoint/2012/main" timeZoneBias="-330">
          <p15:parentCm authorId="5" idx="12"/>
        </p15:threadingInfo>
      </p:ext>
    </p:extLst>
  </p:cm>
  <p:cm authorId="7" dt="2019-05-08T17:40:27.065" idx="2">
    <p:pos x="10" y="202"/>
    <p:text>Have provided.</p:text>
    <p:extLst>
      <p:ext uri="{C676402C-5697-4E1C-873F-D02D1690AC5C}">
        <p15:threadingInfo xmlns:p15="http://schemas.microsoft.com/office/powerpoint/2012/main" timeZoneBias="-330">
          <p15:parentCm authorId="5" idx="1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5" dt="2019-05-02T22:23:53.313" idx="13">
    <p:pos x="10" y="10"/>
    <p:text>Please include the Reference Scenario option that comes during Save and Run. Explain its purpose.</p:text>
    <p:extLst>
      <p:ext uri="{C676402C-5697-4E1C-873F-D02D1690AC5C}">
        <p15:threadingInfo xmlns:p15="http://schemas.microsoft.com/office/powerpoint/2012/main" timeZoneBias="240"/>
      </p:ext>
    </p:extLst>
  </p:cm>
  <p:cm authorId="6" dt="2019-05-03T16:35:44.635" idx="11">
    <p:pos x="10" y="106"/>
    <p:text>Done... Added in next slide.</p:text>
    <p:extLst>
      <p:ext uri="{C676402C-5697-4E1C-873F-D02D1690AC5C}">
        <p15:threadingInfo xmlns:p15="http://schemas.microsoft.com/office/powerpoint/2012/main" timeZoneBias="-330">
          <p15:parentCm authorId="5" idx="13"/>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5" dt="2019-05-02T22:49:33.601" idx="14">
    <p:pos x="10" y="10"/>
    <p:text>Please add the step to right click on the scenario to navigate to the Deepdive analysis view</p:text>
    <p:extLst>
      <p:ext uri="{C676402C-5697-4E1C-873F-D02D1690AC5C}">
        <p15:threadingInfo xmlns:p15="http://schemas.microsoft.com/office/powerpoint/2012/main" timeZoneBias="240"/>
      </p:ext>
    </p:extLst>
  </p:cm>
  <p:cm authorId="6" dt="2019-05-03T16:39:07.344" idx="12">
    <p:pos x="10" y="106"/>
    <p:text>Rearranged the slides</p:text>
    <p:extLst>
      <p:ext uri="{C676402C-5697-4E1C-873F-D02D1690AC5C}">
        <p15:threadingInfo xmlns:p15="http://schemas.microsoft.com/office/powerpoint/2012/main" timeZoneBias="-330">
          <p15:parentCm authorId="5" idx="14"/>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3DC2922-54AE-4EED-9540-2CDF543E76F4}" type="datetimeFigureOut">
              <a:rPr lang="en-US" smtClean="0"/>
              <a:t>9/26/2019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0CC69B-A820-4B86-823B-7538F2CCE38E}" type="slidenum">
              <a:rPr lang="en-US" smtClean="0"/>
              <a:t>‹#›</a:t>
            </a:fld>
            <a:endParaRPr lang="en-US" dirty="0"/>
          </a:p>
        </p:txBody>
      </p:sp>
    </p:spTree>
    <p:extLst>
      <p:ext uri="{BB962C8B-B14F-4D97-AF65-F5344CB8AC3E}">
        <p14:creationId xmlns:p14="http://schemas.microsoft.com/office/powerpoint/2010/main" val="8317336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84E899-98AD-4F85-BE04-7B18771257A9}" type="datetimeFigureOut">
              <a:rPr lang="en-US" smtClean="0"/>
              <a:t>9/26/2019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11A303-F1DA-4135-8BA3-E05B1DFE7C33}" type="slidenum">
              <a:rPr lang="en-US" smtClean="0"/>
              <a:t>‹#›</a:t>
            </a:fld>
            <a:endParaRPr lang="en-US" dirty="0"/>
          </a:p>
        </p:txBody>
      </p:sp>
    </p:spTree>
    <p:extLst>
      <p:ext uri="{BB962C8B-B14F-4D97-AF65-F5344CB8AC3E}">
        <p14:creationId xmlns:p14="http://schemas.microsoft.com/office/powerpoint/2010/main" val="26551758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411A303-F1DA-4135-8BA3-E05B1DFE7C33}" type="slidenum">
              <a:rPr lang="en-US" smtClean="0"/>
              <a:t>62</a:t>
            </a:fld>
            <a:endParaRPr lang="en-US" dirty="0"/>
          </a:p>
        </p:txBody>
      </p:sp>
    </p:spTree>
    <p:extLst>
      <p:ext uri="{BB962C8B-B14F-4D97-AF65-F5344CB8AC3E}">
        <p14:creationId xmlns:p14="http://schemas.microsoft.com/office/powerpoint/2010/main" val="454481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11A303-F1DA-4135-8BA3-E05B1DFE7C33}" type="slidenum">
              <a:rPr lang="en-US" smtClean="0"/>
              <a:t>63</a:t>
            </a:fld>
            <a:endParaRPr lang="en-US" dirty="0"/>
          </a:p>
        </p:txBody>
      </p:sp>
    </p:spTree>
    <p:extLst>
      <p:ext uri="{BB962C8B-B14F-4D97-AF65-F5344CB8AC3E}">
        <p14:creationId xmlns:p14="http://schemas.microsoft.com/office/powerpoint/2010/main" val="418858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Main Cover">
    <p:spTree>
      <p:nvGrpSpPr>
        <p:cNvPr id="1" name=""/>
        <p:cNvGrpSpPr/>
        <p:nvPr/>
      </p:nvGrpSpPr>
      <p:grpSpPr>
        <a:xfrm>
          <a:off x="0" y="0"/>
          <a:ext cx="0" cy="0"/>
          <a:chOff x="0" y="0"/>
          <a:chExt cx="0" cy="0"/>
        </a:xfrm>
      </p:grpSpPr>
      <p:sp>
        <p:nvSpPr>
          <p:cNvPr id="6" name="Picture Placeholder 7"/>
          <p:cNvSpPr>
            <a:spLocks noGrp="1"/>
          </p:cNvSpPr>
          <p:nvPr>
            <p:ph type="pic" sz="quarter" idx="53" hasCustomPrompt="1"/>
          </p:nvPr>
        </p:nvSpPr>
        <p:spPr>
          <a:xfrm>
            <a:off x="1" y="-5262"/>
            <a:ext cx="12103894" cy="6863261"/>
          </a:xfrm>
          <a:prstGeom prst="rect">
            <a:avLst/>
          </a:prstGeom>
          <a:ln w="28575">
            <a:noFill/>
          </a:ln>
        </p:spPr>
        <p:txBody>
          <a:bodyPr wrap="none" tIns="0" bIns="274320" anchor="b"/>
          <a:lstStyle>
            <a:lvl1pPr algn="ctr" rtl="0">
              <a:buNone/>
              <a:defRPr sz="2400" b="1">
                <a:solidFill>
                  <a:schemeClr val="tx1">
                    <a:lumMod val="50000"/>
                    <a:lumOff val="50000"/>
                  </a:schemeClr>
                </a:solidFill>
              </a:defRPr>
            </a:lvl1pPr>
          </a:lstStyle>
          <a:p>
            <a:r>
              <a:rPr lang="en-US" dirty="0"/>
              <a:t>Click Icon To Add Image</a:t>
            </a:r>
          </a:p>
        </p:txBody>
      </p:sp>
      <p:cxnSp>
        <p:nvCxnSpPr>
          <p:cNvPr id="8" name="Straight Connector 7"/>
          <p:cNvCxnSpPr/>
          <p:nvPr userDrawn="1"/>
        </p:nvCxnSpPr>
        <p:spPr bwMode="ltGray">
          <a:xfrm>
            <a:off x="531811" y="63246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557666" y="1694996"/>
            <a:ext cx="9791020" cy="1353004"/>
          </a:xfrm>
        </p:spPr>
        <p:txBody>
          <a:bodyPr lIns="0" rIns="0" anchor="t"/>
          <a:lstStyle>
            <a:lvl1pPr>
              <a:defRPr>
                <a:solidFill>
                  <a:schemeClr val="bg1"/>
                </a:solidFill>
              </a:defRPr>
            </a:lvl1pPr>
          </a:lstStyle>
          <a:p>
            <a:endParaRPr lang="en-US" dirty="0"/>
          </a:p>
        </p:txBody>
      </p:sp>
      <p:sp>
        <p:nvSpPr>
          <p:cNvPr id="11" name="Subtitle 10"/>
          <p:cNvSpPr>
            <a:spLocks noGrp="1"/>
          </p:cNvSpPr>
          <p:nvPr>
            <p:ph type="subTitle" idx="13" hasCustomPrompt="1"/>
          </p:nvPr>
        </p:nvSpPr>
        <p:spPr>
          <a:xfrm>
            <a:off x="557666" y="3097731"/>
            <a:ext cx="9791020" cy="2028248"/>
          </a:xfrm>
        </p:spPr>
        <p:txBody>
          <a:bodyPr lIns="0" rIns="0">
            <a:spAutoFit/>
          </a:bodyPr>
          <a:lstStyle>
            <a:lvl1pPr marL="0" indent="0">
              <a:buNone/>
              <a:defRPr>
                <a:solidFill>
                  <a:schemeClr val="bg1"/>
                </a:solidFill>
              </a:defRPr>
            </a:lvl1pPr>
          </a:lstStyle>
          <a:p>
            <a:r>
              <a:rPr lang="en-US" dirty="0"/>
              <a:t>Presenter’s Name</a:t>
            </a:r>
          </a:p>
          <a:p>
            <a:r>
              <a:rPr lang="en-US" dirty="0"/>
              <a:t>Presenter’s Title</a:t>
            </a:r>
          </a:p>
          <a:p>
            <a:r>
              <a:rPr lang="en-US" dirty="0"/>
              <a:t>Organization, Division or Business Unit</a:t>
            </a:r>
          </a:p>
          <a:p>
            <a:r>
              <a:rPr lang="en-US" dirty="0"/>
              <a:t>Month 00, 2014</a:t>
            </a:r>
          </a:p>
        </p:txBody>
      </p:sp>
      <p:sp>
        <p:nvSpPr>
          <p:cNvPr id="2" name="Rectangle 1"/>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0229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2" name="Straight Connector 11"/>
          <p:cNvCxnSpPr/>
          <p:nvPr userDrawn="1"/>
        </p:nvCxnSpPr>
        <p:spPr bwMode="ltGray">
          <a:xfrm>
            <a:off x="531811" y="63246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1812" y="6400800"/>
            <a:ext cx="1149724" cy="381000"/>
          </a:xfrm>
          <a:prstGeom prst="rect">
            <a:avLst/>
          </a:prstGeom>
        </p:spPr>
      </p:pic>
      <p:sp>
        <p:nvSpPr>
          <p:cNvPr id="10" name="Slide Number Placeholder 4"/>
          <p:cNvSpPr txBox="1">
            <a:spLocks/>
          </p:cNvSpPr>
          <p:nvPr userDrawn="1"/>
        </p:nvSpPr>
        <p:spPr>
          <a:xfrm>
            <a:off x="11517314" y="6444198"/>
            <a:ext cx="422274" cy="269530"/>
          </a:xfrm>
          <a:prstGeom prst="rect">
            <a:avLst/>
          </a:prstGeom>
        </p:spPr>
        <p:txBody>
          <a:bodyPr vert="horz" lIns="121920" tIns="60960" rIns="121920" bIns="60960"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000" smtClean="0"/>
              <a:pPr/>
              <a:t>‹#›</a:t>
            </a:fld>
            <a:endParaRPr lang="en-US" sz="1000" dirty="0"/>
          </a:p>
        </p:txBody>
      </p:sp>
      <p:sp>
        <p:nvSpPr>
          <p:cNvPr id="20" name="TextBox 19"/>
          <p:cNvSpPr txBox="1"/>
          <p:nvPr userDrawn="1"/>
        </p:nvSpPr>
        <p:spPr>
          <a:xfrm>
            <a:off x="5989637" y="6487523"/>
            <a:ext cx="5364161" cy="215444"/>
          </a:xfrm>
          <a:prstGeom prst="rect">
            <a:avLst/>
          </a:prstGeom>
          <a:noFill/>
        </p:spPr>
        <p:txBody>
          <a:bodyPr wrap="square" rtlCol="0">
            <a:spAutoFit/>
          </a:bodyPr>
          <a:lstStyle/>
          <a:p>
            <a:r>
              <a:rPr lang="en-US" sz="800" dirty="0">
                <a:solidFill>
                  <a:schemeClr val="bg1">
                    <a:lumMod val="50000"/>
                  </a:schemeClr>
                </a:solidFill>
              </a:rPr>
              <a:t>Copyright © </a:t>
            </a:r>
            <a:r>
              <a:rPr lang="is-IS" sz="800" dirty="0">
                <a:solidFill>
                  <a:schemeClr val="bg1">
                    <a:lumMod val="50000"/>
                  </a:schemeClr>
                </a:solidFill>
              </a:rPr>
              <a:t>2017</a:t>
            </a:r>
            <a:r>
              <a:rPr lang="en-US" sz="800" dirty="0">
                <a:solidFill>
                  <a:schemeClr val="bg1">
                    <a:lumMod val="50000"/>
                  </a:schemeClr>
                </a:solidFill>
              </a:rPr>
              <a:t> Axtria and/or its affiliates. All rights reserved.  |  Axtria Confidential – Internal</a:t>
            </a:r>
          </a:p>
        </p:txBody>
      </p:sp>
    </p:spTree>
    <p:extLst>
      <p:ext uri="{BB962C8B-B14F-4D97-AF65-F5344CB8AC3E}">
        <p14:creationId xmlns:p14="http://schemas.microsoft.com/office/powerpoint/2010/main" val="3285300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chemeClr val="tx1"/>
                </a:solidFill>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2" name="Straight Connector 11"/>
          <p:cNvCxnSpPr/>
          <p:nvPr userDrawn="1"/>
        </p:nvCxnSpPr>
        <p:spPr bwMode="ltGray">
          <a:xfrm>
            <a:off x="531811" y="63246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1812" y="6400800"/>
            <a:ext cx="1149724" cy="381000"/>
          </a:xfrm>
          <a:prstGeom prst="rect">
            <a:avLst/>
          </a:prstGeom>
        </p:spPr>
      </p:pic>
      <p:sp>
        <p:nvSpPr>
          <p:cNvPr id="10" name="Slide Number Placeholder 4"/>
          <p:cNvSpPr txBox="1">
            <a:spLocks/>
          </p:cNvSpPr>
          <p:nvPr userDrawn="1"/>
        </p:nvSpPr>
        <p:spPr>
          <a:xfrm>
            <a:off x="11517314" y="6444198"/>
            <a:ext cx="422274" cy="269530"/>
          </a:xfrm>
          <a:prstGeom prst="rect">
            <a:avLst/>
          </a:prstGeom>
        </p:spPr>
        <p:txBody>
          <a:bodyPr vert="horz" lIns="121920" tIns="60960" rIns="121920" bIns="60960"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000" smtClean="0"/>
              <a:pPr/>
              <a:t>‹#›</a:t>
            </a:fld>
            <a:endParaRPr lang="en-US" sz="1000" dirty="0"/>
          </a:p>
        </p:txBody>
      </p:sp>
      <p:sp>
        <p:nvSpPr>
          <p:cNvPr id="11" name="TextBox 10"/>
          <p:cNvSpPr txBox="1"/>
          <p:nvPr userDrawn="1"/>
        </p:nvSpPr>
        <p:spPr>
          <a:xfrm>
            <a:off x="5989637" y="6487523"/>
            <a:ext cx="5364161" cy="215444"/>
          </a:xfrm>
          <a:prstGeom prst="rect">
            <a:avLst/>
          </a:prstGeom>
          <a:noFill/>
        </p:spPr>
        <p:txBody>
          <a:bodyPr wrap="square" rtlCol="0">
            <a:spAutoFit/>
          </a:bodyPr>
          <a:lstStyle/>
          <a:p>
            <a:r>
              <a:rPr lang="en-US" sz="800" dirty="0">
                <a:solidFill>
                  <a:schemeClr val="bg1">
                    <a:lumMod val="50000"/>
                  </a:schemeClr>
                </a:solidFill>
              </a:rPr>
              <a:t>Copyright © </a:t>
            </a:r>
            <a:r>
              <a:rPr lang="is-IS" sz="800" dirty="0">
                <a:solidFill>
                  <a:schemeClr val="bg1">
                    <a:lumMod val="50000"/>
                  </a:schemeClr>
                </a:solidFill>
              </a:rPr>
              <a:t>2017</a:t>
            </a:r>
            <a:r>
              <a:rPr lang="en-US" sz="800" dirty="0">
                <a:solidFill>
                  <a:schemeClr val="bg1">
                    <a:lumMod val="50000"/>
                  </a:schemeClr>
                </a:solidFill>
              </a:rPr>
              <a:t> Axtria and/or its affiliates. All rights reserved.  |  Axtria Confidential – Internal</a:t>
            </a:r>
          </a:p>
        </p:txBody>
      </p:sp>
    </p:spTree>
    <p:extLst>
      <p:ext uri="{BB962C8B-B14F-4D97-AF65-F5344CB8AC3E}">
        <p14:creationId xmlns:p14="http://schemas.microsoft.com/office/powerpoint/2010/main" val="30121508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p:cNvCxnSpPr/>
          <p:nvPr userDrawn="1"/>
        </p:nvCxnSpPr>
        <p:spPr bwMode="ltGray">
          <a:xfrm>
            <a:off x="531811" y="63246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1812" y="6400800"/>
            <a:ext cx="1149724" cy="381000"/>
          </a:xfrm>
          <a:prstGeom prst="rect">
            <a:avLst/>
          </a:prstGeom>
        </p:spPr>
      </p:pic>
      <p:sp>
        <p:nvSpPr>
          <p:cNvPr id="17" name="Slide Number Placeholder 4"/>
          <p:cNvSpPr txBox="1">
            <a:spLocks/>
          </p:cNvSpPr>
          <p:nvPr userDrawn="1"/>
        </p:nvSpPr>
        <p:spPr>
          <a:xfrm>
            <a:off x="11517314" y="6444198"/>
            <a:ext cx="422274" cy="269530"/>
          </a:xfrm>
          <a:prstGeom prst="rect">
            <a:avLst/>
          </a:prstGeom>
        </p:spPr>
        <p:txBody>
          <a:bodyPr vert="horz" lIns="121920" tIns="60960" rIns="121920" bIns="60960"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000" smtClean="0"/>
              <a:pPr/>
              <a:t>‹#›</a:t>
            </a:fld>
            <a:endParaRPr lang="en-US" sz="1000" dirty="0"/>
          </a:p>
        </p:txBody>
      </p:sp>
      <p:sp>
        <p:nvSpPr>
          <p:cNvPr id="21" name="TextBox 20"/>
          <p:cNvSpPr txBox="1"/>
          <p:nvPr userDrawn="1"/>
        </p:nvSpPr>
        <p:spPr>
          <a:xfrm>
            <a:off x="5989637" y="6487523"/>
            <a:ext cx="5364161" cy="215444"/>
          </a:xfrm>
          <a:prstGeom prst="rect">
            <a:avLst/>
          </a:prstGeom>
          <a:noFill/>
        </p:spPr>
        <p:txBody>
          <a:bodyPr wrap="square" rtlCol="0">
            <a:spAutoFit/>
          </a:bodyPr>
          <a:lstStyle/>
          <a:p>
            <a:r>
              <a:rPr lang="en-US" sz="800" dirty="0">
                <a:solidFill>
                  <a:schemeClr val="bg1">
                    <a:lumMod val="50000"/>
                  </a:schemeClr>
                </a:solidFill>
              </a:rPr>
              <a:t>Copyright © </a:t>
            </a:r>
            <a:r>
              <a:rPr lang="is-IS" sz="800" dirty="0">
                <a:solidFill>
                  <a:schemeClr val="bg1">
                    <a:lumMod val="50000"/>
                  </a:schemeClr>
                </a:solidFill>
              </a:rPr>
              <a:t>2017</a:t>
            </a:r>
            <a:r>
              <a:rPr lang="en-US" sz="800" dirty="0">
                <a:solidFill>
                  <a:schemeClr val="bg1">
                    <a:lumMod val="50000"/>
                  </a:schemeClr>
                </a:solidFill>
              </a:rPr>
              <a:t> Axtria and/or its affiliates. All rights reserved.  |  Axtria Confidential – Internal</a:t>
            </a:r>
          </a:p>
        </p:txBody>
      </p:sp>
      <p:sp>
        <p:nvSpPr>
          <p:cNvPr id="22" name="Title 1"/>
          <p:cNvSpPr>
            <a:spLocks noGrp="1"/>
          </p:cNvSpPr>
          <p:nvPr>
            <p:ph type="title"/>
          </p:nvPr>
        </p:nvSpPr>
        <p:spPr>
          <a:xfrm>
            <a:off x="854911" y="248291"/>
            <a:ext cx="10950601" cy="399409"/>
          </a:xfrm>
        </p:spPr>
        <p:txBody>
          <a:bodyPr lIns="0" rIns="0">
            <a:noAutofit/>
          </a:bodyPr>
          <a:lstStyle>
            <a:lvl1pPr>
              <a:defRPr sz="3200">
                <a:solidFill>
                  <a:schemeClr val="tx1"/>
                </a:solidFill>
                <a:latin typeface="Franklin Gothic Book" panose="020B0503020102020204" pitchFamily="34" charset="0"/>
              </a:defRPr>
            </a:lvl1pPr>
          </a:lstStyle>
          <a:p>
            <a:r>
              <a:rPr lang="en-US" dirty="0"/>
              <a:t>Click to edit Master title style</a:t>
            </a:r>
          </a:p>
        </p:txBody>
      </p:sp>
      <p:sp>
        <p:nvSpPr>
          <p:cNvPr id="23" name="Rectangle 22"/>
          <p:cNvSpPr/>
          <p:nvPr userDrawn="1"/>
        </p:nvSpPr>
        <p:spPr>
          <a:xfrm>
            <a:off x="531811" y="228599"/>
            <a:ext cx="45719" cy="457201"/>
          </a:xfrm>
          <a:prstGeom prst="rect">
            <a:avLst/>
          </a:prstGeom>
          <a:solidFill>
            <a:srgbClr val="FF66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4" name="Rectangle 23"/>
          <p:cNvSpPr/>
          <p:nvPr userDrawn="1"/>
        </p:nvSpPr>
        <p:spPr>
          <a:xfrm>
            <a:off x="661352" y="228599"/>
            <a:ext cx="45719" cy="457201"/>
          </a:xfrm>
          <a:prstGeom prst="rect">
            <a:avLst/>
          </a:prstGeom>
          <a:solidFill>
            <a:srgbClr val="FF66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5" name="Subtitle 2"/>
          <p:cNvSpPr>
            <a:spLocks noGrp="1"/>
          </p:cNvSpPr>
          <p:nvPr>
            <p:ph type="subTitle" idx="13"/>
          </p:nvPr>
        </p:nvSpPr>
        <p:spPr>
          <a:xfrm>
            <a:off x="854910" y="672768"/>
            <a:ext cx="10950601" cy="299801"/>
          </a:xfrm>
        </p:spPr>
        <p:txBody>
          <a:bodyPr lIns="0" tIns="45720" rIns="0" bIns="45720">
            <a:noAutofit/>
          </a:bodyPr>
          <a:lstStyle>
            <a:lvl1pPr marL="0" indent="0" algn="l">
              <a:buNone/>
              <a:defRPr sz="1800">
                <a:solidFill>
                  <a:schemeClr val="tx1"/>
                </a:solidFill>
                <a:latin typeface="Franklin Gothic Book" panose="020B05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26" name="Straight Connector 25"/>
          <p:cNvCxnSpPr/>
          <p:nvPr userDrawn="1"/>
        </p:nvCxnSpPr>
        <p:spPr bwMode="ltGray">
          <a:xfrm rot="16200000">
            <a:off x="3048000" y="-1143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898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p:cNvCxnSpPr/>
          <p:nvPr userDrawn="1"/>
        </p:nvCxnSpPr>
        <p:spPr bwMode="ltGray">
          <a:xfrm>
            <a:off x="531811" y="63246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1812" y="6400800"/>
            <a:ext cx="1149724" cy="381000"/>
          </a:xfrm>
          <a:prstGeom prst="rect">
            <a:avLst/>
          </a:prstGeom>
        </p:spPr>
      </p:pic>
      <p:sp>
        <p:nvSpPr>
          <p:cNvPr id="9" name="Slide Number Placeholder 4"/>
          <p:cNvSpPr txBox="1">
            <a:spLocks/>
          </p:cNvSpPr>
          <p:nvPr userDrawn="1"/>
        </p:nvSpPr>
        <p:spPr>
          <a:xfrm>
            <a:off x="11517314" y="6444198"/>
            <a:ext cx="422274" cy="269530"/>
          </a:xfrm>
          <a:prstGeom prst="rect">
            <a:avLst/>
          </a:prstGeom>
        </p:spPr>
        <p:txBody>
          <a:bodyPr vert="horz" lIns="121920" tIns="60960" rIns="121920" bIns="60960"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000" smtClean="0"/>
              <a:pPr/>
              <a:t>‹#›</a:t>
            </a:fld>
            <a:endParaRPr lang="en-US" sz="1000" dirty="0"/>
          </a:p>
        </p:txBody>
      </p:sp>
      <p:sp>
        <p:nvSpPr>
          <p:cNvPr id="10" name="TextBox 9"/>
          <p:cNvSpPr txBox="1"/>
          <p:nvPr userDrawn="1"/>
        </p:nvSpPr>
        <p:spPr>
          <a:xfrm>
            <a:off x="5989637" y="6487523"/>
            <a:ext cx="5364161" cy="215444"/>
          </a:xfrm>
          <a:prstGeom prst="rect">
            <a:avLst/>
          </a:prstGeom>
          <a:noFill/>
        </p:spPr>
        <p:txBody>
          <a:bodyPr wrap="square" rtlCol="0">
            <a:spAutoFit/>
          </a:bodyPr>
          <a:lstStyle/>
          <a:p>
            <a:r>
              <a:rPr lang="en-US" sz="800" dirty="0">
                <a:solidFill>
                  <a:schemeClr val="bg1">
                    <a:lumMod val="50000"/>
                  </a:schemeClr>
                </a:solidFill>
              </a:rPr>
              <a:t>Copyright © </a:t>
            </a:r>
            <a:r>
              <a:rPr lang="is-IS" sz="800" dirty="0">
                <a:solidFill>
                  <a:schemeClr val="bg1">
                    <a:lumMod val="50000"/>
                  </a:schemeClr>
                </a:solidFill>
              </a:rPr>
              <a:t>2017</a:t>
            </a:r>
            <a:r>
              <a:rPr lang="en-US" sz="800" dirty="0">
                <a:solidFill>
                  <a:schemeClr val="bg1">
                    <a:lumMod val="50000"/>
                  </a:schemeClr>
                </a:solidFill>
              </a:rPr>
              <a:t> Axtria and/or its affiliates. All rights reserved.  |  Axtria Confidential – Internal</a:t>
            </a:r>
          </a:p>
        </p:txBody>
      </p:sp>
    </p:spTree>
    <p:extLst>
      <p:ext uri="{BB962C8B-B14F-4D97-AF65-F5344CB8AC3E}">
        <p14:creationId xmlns:p14="http://schemas.microsoft.com/office/powerpoint/2010/main" val="1542147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0918" y="2885006"/>
            <a:ext cx="3126989" cy="1036234"/>
          </a:xfrm>
          <a:prstGeom prst="rect">
            <a:avLst/>
          </a:prstGeom>
        </p:spPr>
      </p:pic>
      <p:sp>
        <p:nvSpPr>
          <p:cNvPr id="10" name="Rectangle 9"/>
          <p:cNvSpPr>
            <a:spLocks noChangeArrowheads="1"/>
          </p:cNvSpPr>
          <p:nvPr userDrawn="1"/>
        </p:nvSpPr>
        <p:spPr bwMode="auto">
          <a:xfrm rot="5400000">
            <a:off x="8714035" y="3383210"/>
            <a:ext cx="6858000" cy="91580"/>
          </a:xfrm>
          <a:prstGeom prst="rect">
            <a:avLst/>
          </a:prstGeom>
          <a:solidFill>
            <a:srgbClr val="5BC236"/>
          </a:solidFill>
          <a:ln w="9525">
            <a:noFill/>
            <a:miter lim="800000"/>
            <a:headEnd/>
            <a:tailEnd/>
          </a:ln>
        </p:spPr>
        <p:txBody>
          <a:bodyPr wrap="none" lIns="78208" tIns="39106" rIns="78208" bIns="39106" anchor="ctr"/>
          <a:lstStyle>
            <a:defPPr>
              <a:defRPr lang="de-DE"/>
            </a:defPPr>
            <a:lvl1pPr algn="l" defTabSz="1041400" rtl="0" fontAlgn="base">
              <a:spcBef>
                <a:spcPct val="0"/>
              </a:spcBef>
              <a:spcAft>
                <a:spcPct val="0"/>
              </a:spcAft>
              <a:defRPr sz="2100" kern="1200">
                <a:solidFill>
                  <a:schemeClr val="tx1"/>
                </a:solidFill>
                <a:latin typeface="Arial" charset="0"/>
                <a:ea typeface="Geneva" charset="0"/>
                <a:cs typeface="Geneva" charset="0"/>
              </a:defRPr>
            </a:lvl1pPr>
            <a:lvl2pPr marL="520700" indent="-63500" algn="l" defTabSz="1041400" rtl="0" fontAlgn="base">
              <a:spcBef>
                <a:spcPct val="0"/>
              </a:spcBef>
              <a:spcAft>
                <a:spcPct val="0"/>
              </a:spcAft>
              <a:defRPr sz="2100" kern="1200">
                <a:solidFill>
                  <a:schemeClr val="tx1"/>
                </a:solidFill>
                <a:latin typeface="Arial" charset="0"/>
                <a:ea typeface="Geneva" charset="0"/>
                <a:cs typeface="Geneva" charset="0"/>
              </a:defRPr>
            </a:lvl2pPr>
            <a:lvl3pPr marL="1041400" indent="-127000" algn="l" defTabSz="1041400" rtl="0" fontAlgn="base">
              <a:spcBef>
                <a:spcPct val="0"/>
              </a:spcBef>
              <a:spcAft>
                <a:spcPct val="0"/>
              </a:spcAft>
              <a:defRPr sz="2100" kern="1200">
                <a:solidFill>
                  <a:schemeClr val="tx1"/>
                </a:solidFill>
                <a:latin typeface="Arial" charset="0"/>
                <a:ea typeface="Geneva" charset="0"/>
                <a:cs typeface="Geneva" charset="0"/>
              </a:defRPr>
            </a:lvl3pPr>
            <a:lvl4pPr marL="1563688" indent="-192088" algn="l" defTabSz="1041400" rtl="0" fontAlgn="base">
              <a:spcBef>
                <a:spcPct val="0"/>
              </a:spcBef>
              <a:spcAft>
                <a:spcPct val="0"/>
              </a:spcAft>
              <a:defRPr sz="2100" kern="1200">
                <a:solidFill>
                  <a:schemeClr val="tx1"/>
                </a:solidFill>
                <a:latin typeface="Arial" charset="0"/>
                <a:ea typeface="Geneva" charset="0"/>
                <a:cs typeface="Geneva" charset="0"/>
              </a:defRPr>
            </a:lvl4pPr>
            <a:lvl5pPr marL="2084388" indent="-255588" algn="l" defTabSz="1041400" rtl="0" fontAlgn="base">
              <a:spcBef>
                <a:spcPct val="0"/>
              </a:spcBef>
              <a:spcAft>
                <a:spcPct val="0"/>
              </a:spcAft>
              <a:defRPr sz="2100" kern="1200">
                <a:solidFill>
                  <a:schemeClr val="tx1"/>
                </a:solidFill>
                <a:latin typeface="Arial" charset="0"/>
                <a:ea typeface="Geneva" charset="0"/>
                <a:cs typeface="Geneva" charset="0"/>
              </a:defRPr>
            </a:lvl5pPr>
            <a:lvl6pPr marL="2286000" algn="l" defTabSz="457200" rtl="0" eaLnBrk="1" latinLnBrk="0" hangingPunct="1">
              <a:defRPr sz="2100" kern="1200">
                <a:solidFill>
                  <a:schemeClr val="tx1"/>
                </a:solidFill>
                <a:latin typeface="Arial" charset="0"/>
                <a:ea typeface="Geneva" charset="0"/>
                <a:cs typeface="Geneva" charset="0"/>
              </a:defRPr>
            </a:lvl6pPr>
            <a:lvl7pPr marL="2743200" algn="l" defTabSz="457200" rtl="0" eaLnBrk="1" latinLnBrk="0" hangingPunct="1">
              <a:defRPr sz="2100" kern="1200">
                <a:solidFill>
                  <a:schemeClr val="tx1"/>
                </a:solidFill>
                <a:latin typeface="Arial" charset="0"/>
                <a:ea typeface="Geneva" charset="0"/>
                <a:cs typeface="Geneva" charset="0"/>
              </a:defRPr>
            </a:lvl7pPr>
            <a:lvl8pPr marL="3200400" algn="l" defTabSz="457200" rtl="0" eaLnBrk="1" latinLnBrk="0" hangingPunct="1">
              <a:defRPr sz="2100" kern="1200">
                <a:solidFill>
                  <a:schemeClr val="tx1"/>
                </a:solidFill>
                <a:latin typeface="Arial" charset="0"/>
                <a:ea typeface="Geneva" charset="0"/>
                <a:cs typeface="Geneva" charset="0"/>
              </a:defRPr>
            </a:lvl8pPr>
            <a:lvl9pPr marL="3657600" algn="l" defTabSz="457200" rtl="0" eaLnBrk="1" latinLnBrk="0" hangingPunct="1">
              <a:defRPr sz="2100" kern="1200">
                <a:solidFill>
                  <a:schemeClr val="tx1"/>
                </a:solidFill>
                <a:latin typeface="Arial" charset="0"/>
                <a:ea typeface="Geneva" charset="0"/>
                <a:cs typeface="Geneva" charset="0"/>
              </a:defRPr>
            </a:lvl9pPr>
          </a:lstStyle>
          <a:p>
            <a:pPr defTabSz="889693" eaLnBrk="0" hangingPunct="0">
              <a:defRPr/>
            </a:pPr>
            <a:endParaRPr lang="en-US" sz="1796" dirty="0">
              <a:solidFill>
                <a:prstClr val="black"/>
              </a:solidFill>
              <a:latin typeface="Calibri" pitchFamily="34" charset="0"/>
            </a:endParaRPr>
          </a:p>
        </p:txBody>
      </p:sp>
    </p:spTree>
    <p:extLst>
      <p:ext uri="{BB962C8B-B14F-4D97-AF65-F5344CB8AC3E}">
        <p14:creationId xmlns:p14="http://schemas.microsoft.com/office/powerpoint/2010/main" val="67445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ace Cover">
    <p:spTree>
      <p:nvGrpSpPr>
        <p:cNvPr id="1" name=""/>
        <p:cNvGrpSpPr/>
        <p:nvPr/>
      </p:nvGrpSpPr>
      <p:grpSpPr>
        <a:xfrm>
          <a:off x="0" y="0"/>
          <a:ext cx="0" cy="0"/>
          <a:chOff x="0" y="0"/>
          <a:chExt cx="0" cy="0"/>
        </a:xfrm>
      </p:grpSpPr>
      <p:sp>
        <p:nvSpPr>
          <p:cNvPr id="2" name="Title 1"/>
          <p:cNvSpPr>
            <a:spLocks noGrp="1"/>
          </p:cNvSpPr>
          <p:nvPr>
            <p:ph type="title"/>
          </p:nvPr>
        </p:nvSpPr>
        <p:spPr>
          <a:xfrm>
            <a:off x="6537553" y="1179739"/>
            <a:ext cx="5364160" cy="1618634"/>
          </a:xfrm>
        </p:spPr>
        <p:txBody>
          <a:bodyPr lIns="0" rIns="0" anchor="t"/>
          <a:lstStyle>
            <a:lvl1pPr>
              <a:defRPr>
                <a:solidFill>
                  <a:schemeClr val="tx1"/>
                </a:solidFill>
              </a:defRPr>
            </a:lvl1pPr>
          </a:lstStyle>
          <a:p>
            <a:r>
              <a:rPr lang="en-US" dirty="0"/>
              <a:t>Click to edit Master title style</a:t>
            </a:r>
          </a:p>
        </p:txBody>
      </p:sp>
      <p:sp>
        <p:nvSpPr>
          <p:cNvPr id="5" name="Subtitle 2"/>
          <p:cNvSpPr>
            <a:spLocks noGrp="1"/>
          </p:cNvSpPr>
          <p:nvPr>
            <p:ph type="subTitle" idx="13"/>
          </p:nvPr>
        </p:nvSpPr>
        <p:spPr>
          <a:xfrm>
            <a:off x="6537554" y="2798373"/>
            <a:ext cx="5364160" cy="861041"/>
          </a:xfrm>
        </p:spPr>
        <p:txBody>
          <a:bodyPr lIns="0" tIns="45720" rIns="0" bIns="45720">
            <a:noAutofit/>
          </a:bodyPr>
          <a:lstStyle>
            <a:lvl1pPr marL="0" indent="0" algn="l">
              <a:buNone/>
              <a:defRPr sz="2400">
                <a:solidFill>
                  <a:schemeClr val="tx1"/>
                </a:solidFill>
                <a:latin typeface="Franklin Gothic Book" panose="020B05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Picture Placeholder 7"/>
          <p:cNvSpPr>
            <a:spLocks noGrp="1"/>
          </p:cNvSpPr>
          <p:nvPr>
            <p:ph type="pic" sz="quarter" idx="53" hasCustomPrompt="1"/>
          </p:nvPr>
        </p:nvSpPr>
        <p:spPr>
          <a:xfrm>
            <a:off x="-1" y="0"/>
            <a:ext cx="6299201" cy="6858000"/>
          </a:xfrm>
          <a:prstGeom prst="rect">
            <a:avLst/>
          </a:prstGeom>
          <a:ln w="28575">
            <a:noFill/>
          </a:ln>
        </p:spPr>
        <p:txBody>
          <a:bodyPr wrap="none" tIns="0" bIns="274320" anchor="b"/>
          <a:lstStyle>
            <a:lvl1pPr algn="ctr" rtl="0">
              <a:buNone/>
              <a:defRPr sz="2400" b="1">
                <a:solidFill>
                  <a:schemeClr val="tx1">
                    <a:lumMod val="50000"/>
                    <a:lumOff val="50000"/>
                  </a:schemeClr>
                </a:solidFill>
              </a:defRPr>
            </a:lvl1pPr>
          </a:lstStyle>
          <a:p>
            <a:r>
              <a:rPr lang="en-US" dirty="0"/>
              <a:t>Click Icon To Add Image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27334" y="225556"/>
            <a:ext cx="1149724" cy="381000"/>
          </a:xfrm>
          <a:prstGeom prst="rect">
            <a:avLst/>
          </a:prstGeom>
        </p:spPr>
      </p:pic>
      <p:sp>
        <p:nvSpPr>
          <p:cNvPr id="9" name="Text Placeholder 3"/>
          <p:cNvSpPr>
            <a:spLocks noGrp="1"/>
          </p:cNvSpPr>
          <p:nvPr>
            <p:ph type="body" sz="half" idx="2" hasCustomPrompt="1"/>
          </p:nvPr>
        </p:nvSpPr>
        <p:spPr>
          <a:xfrm>
            <a:off x="6537553" y="479556"/>
            <a:ext cx="1806347" cy="5872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LOGO PLACEHOLDER</a:t>
            </a:r>
          </a:p>
        </p:txBody>
      </p:sp>
    </p:spTree>
    <p:extLst>
      <p:ext uri="{BB962C8B-B14F-4D97-AF65-F5344CB8AC3E}">
        <p14:creationId xmlns:p14="http://schemas.microsoft.com/office/powerpoint/2010/main" val="1632692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Straight Connector 18"/>
          <p:cNvCxnSpPr/>
          <p:nvPr userDrawn="1"/>
        </p:nvCxnSpPr>
        <p:spPr bwMode="ltGray">
          <a:xfrm>
            <a:off x="531811" y="63246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1812" y="6400800"/>
            <a:ext cx="1149724" cy="381000"/>
          </a:xfrm>
          <a:prstGeom prst="rect">
            <a:avLst/>
          </a:prstGeom>
        </p:spPr>
      </p:pic>
      <p:sp>
        <p:nvSpPr>
          <p:cNvPr id="12" name="TextBox 11"/>
          <p:cNvSpPr txBox="1"/>
          <p:nvPr userDrawn="1"/>
        </p:nvSpPr>
        <p:spPr>
          <a:xfrm>
            <a:off x="5989637" y="6487523"/>
            <a:ext cx="5364161" cy="215444"/>
          </a:xfrm>
          <a:prstGeom prst="rect">
            <a:avLst/>
          </a:prstGeom>
          <a:noFill/>
        </p:spPr>
        <p:txBody>
          <a:bodyPr wrap="square" rtlCol="0">
            <a:spAutoFit/>
          </a:bodyPr>
          <a:lstStyle/>
          <a:p>
            <a:r>
              <a:rPr lang="en-US" sz="800" dirty="0">
                <a:solidFill>
                  <a:schemeClr val="bg1">
                    <a:lumMod val="50000"/>
                  </a:schemeClr>
                </a:solidFill>
              </a:rPr>
              <a:t>Copyright © 2019 Axtria and/or its affiliates. All rights reserved.  |  Axtria Confidential – Internal</a:t>
            </a:r>
          </a:p>
        </p:txBody>
      </p:sp>
      <p:sp>
        <p:nvSpPr>
          <p:cNvPr id="14" name="Slide Number Placeholder 4"/>
          <p:cNvSpPr txBox="1">
            <a:spLocks/>
          </p:cNvSpPr>
          <p:nvPr userDrawn="1"/>
        </p:nvSpPr>
        <p:spPr>
          <a:xfrm>
            <a:off x="11517314" y="6444198"/>
            <a:ext cx="422274" cy="269530"/>
          </a:xfrm>
          <a:prstGeom prst="rect">
            <a:avLst/>
          </a:prstGeom>
        </p:spPr>
        <p:txBody>
          <a:bodyPr vert="horz" lIns="121920" tIns="60960" rIns="121920" bIns="60960"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000" smtClean="0"/>
              <a:pPr/>
              <a:t>‹#›</a:t>
            </a:fld>
            <a:endParaRPr lang="en-US" sz="1000" dirty="0"/>
          </a:p>
        </p:txBody>
      </p:sp>
      <p:sp>
        <p:nvSpPr>
          <p:cNvPr id="15" name="Title 1"/>
          <p:cNvSpPr>
            <a:spLocks noGrp="1"/>
          </p:cNvSpPr>
          <p:nvPr>
            <p:ph type="title"/>
          </p:nvPr>
        </p:nvSpPr>
        <p:spPr>
          <a:xfrm>
            <a:off x="854911" y="248291"/>
            <a:ext cx="10950601" cy="399409"/>
          </a:xfrm>
        </p:spPr>
        <p:txBody>
          <a:bodyPr lIns="0" rIns="0">
            <a:noAutofit/>
          </a:bodyPr>
          <a:lstStyle>
            <a:lvl1pPr>
              <a:defRPr sz="3200">
                <a:solidFill>
                  <a:schemeClr val="tx1"/>
                </a:solidFill>
                <a:latin typeface="Franklin Gothic Book" panose="020B0503020102020204" pitchFamily="34" charset="0"/>
              </a:defRPr>
            </a:lvl1pPr>
          </a:lstStyle>
          <a:p>
            <a:r>
              <a:rPr lang="en-US" dirty="0"/>
              <a:t>Click to edit Master title style</a:t>
            </a:r>
          </a:p>
        </p:txBody>
      </p:sp>
      <p:sp>
        <p:nvSpPr>
          <p:cNvPr id="16" name="Rectangle 15"/>
          <p:cNvSpPr/>
          <p:nvPr userDrawn="1"/>
        </p:nvSpPr>
        <p:spPr>
          <a:xfrm>
            <a:off x="531811" y="228599"/>
            <a:ext cx="45719" cy="457201"/>
          </a:xfrm>
          <a:prstGeom prst="rect">
            <a:avLst/>
          </a:prstGeom>
          <a:solidFill>
            <a:srgbClr val="FF66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 name="Rectangle 16"/>
          <p:cNvSpPr/>
          <p:nvPr userDrawn="1"/>
        </p:nvSpPr>
        <p:spPr>
          <a:xfrm>
            <a:off x="661352" y="228599"/>
            <a:ext cx="45719" cy="457201"/>
          </a:xfrm>
          <a:prstGeom prst="rect">
            <a:avLst/>
          </a:prstGeom>
          <a:solidFill>
            <a:srgbClr val="FF66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8" name="Subtitle 2"/>
          <p:cNvSpPr>
            <a:spLocks noGrp="1"/>
          </p:cNvSpPr>
          <p:nvPr>
            <p:ph type="subTitle" idx="13"/>
          </p:nvPr>
        </p:nvSpPr>
        <p:spPr>
          <a:xfrm>
            <a:off x="854910" y="672768"/>
            <a:ext cx="10950601" cy="299801"/>
          </a:xfrm>
        </p:spPr>
        <p:txBody>
          <a:bodyPr lIns="0" tIns="45720" rIns="0" bIns="45720">
            <a:noAutofit/>
          </a:bodyPr>
          <a:lstStyle>
            <a:lvl1pPr marL="0" indent="0" algn="l">
              <a:buNone/>
              <a:defRPr sz="1800">
                <a:solidFill>
                  <a:schemeClr val="tx1"/>
                </a:solidFill>
                <a:latin typeface="Franklin Gothic Book" panose="020B05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26" name="Straight Connector 25"/>
          <p:cNvCxnSpPr/>
          <p:nvPr userDrawn="1"/>
        </p:nvCxnSpPr>
        <p:spPr bwMode="ltGray">
          <a:xfrm rot="16200000">
            <a:off x="3048000" y="-1143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096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latin typeface="Franklin Gothic Book" panose="020B050302010202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olidFill>
                <a:latin typeface="Franklin Gothic Book" panose="020B05030201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1" name="Straight Connector 10"/>
          <p:cNvCxnSpPr/>
          <p:nvPr userDrawn="1"/>
        </p:nvCxnSpPr>
        <p:spPr bwMode="ltGray">
          <a:xfrm>
            <a:off x="531811" y="63246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8" name="Picture Placeholder 7"/>
          <p:cNvSpPr>
            <a:spLocks noGrp="1"/>
          </p:cNvSpPr>
          <p:nvPr>
            <p:ph type="pic" sz="quarter" idx="53" hasCustomPrompt="1"/>
          </p:nvPr>
        </p:nvSpPr>
        <p:spPr>
          <a:xfrm>
            <a:off x="-1" y="0"/>
            <a:ext cx="12192001" cy="6858000"/>
          </a:xfrm>
          <a:prstGeom prst="rect">
            <a:avLst/>
          </a:prstGeom>
          <a:ln w="28575">
            <a:noFill/>
          </a:ln>
        </p:spPr>
        <p:txBody>
          <a:bodyPr wrap="none" tIns="0" bIns="274320" anchor="b"/>
          <a:lstStyle>
            <a:lvl1pPr algn="ctr" rtl="0">
              <a:buNone/>
              <a:defRPr sz="2400" b="1">
                <a:solidFill>
                  <a:schemeClr val="tx1">
                    <a:lumMod val="50000"/>
                    <a:lumOff val="50000"/>
                  </a:schemeClr>
                </a:solidFill>
              </a:defRPr>
            </a:lvl1pPr>
          </a:lstStyle>
          <a:p>
            <a:r>
              <a:rPr lang="en-US" dirty="0"/>
              <a:t>Click Icon To Add Image</a:t>
            </a:r>
          </a:p>
        </p:txBody>
      </p:sp>
      <p:sp>
        <p:nvSpPr>
          <p:cNvPr id="6" name="Slide Number Placeholder 4"/>
          <p:cNvSpPr txBox="1">
            <a:spLocks/>
          </p:cNvSpPr>
          <p:nvPr userDrawn="1"/>
        </p:nvSpPr>
        <p:spPr>
          <a:xfrm>
            <a:off x="11517314" y="6444198"/>
            <a:ext cx="422274" cy="269530"/>
          </a:xfrm>
          <a:prstGeom prst="rect">
            <a:avLst/>
          </a:prstGeom>
        </p:spPr>
        <p:txBody>
          <a:bodyPr vert="horz" lIns="121920" tIns="60960" rIns="121920" bIns="60960"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000" smtClean="0"/>
              <a:pPr/>
              <a:t>‹#›</a:t>
            </a:fld>
            <a:endParaRPr lang="en-US" sz="1000" dirty="0"/>
          </a:p>
        </p:txBody>
      </p:sp>
    </p:spTree>
    <p:extLst>
      <p:ext uri="{BB962C8B-B14F-4D97-AF65-F5344CB8AC3E}">
        <p14:creationId xmlns:p14="http://schemas.microsoft.com/office/powerpoint/2010/main" val="3718728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userDrawn="1"/>
        </p:nvCxnSpPr>
        <p:spPr bwMode="ltGray">
          <a:xfrm>
            <a:off x="531811" y="63246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1812" y="6400800"/>
            <a:ext cx="1149724" cy="381000"/>
          </a:xfrm>
          <a:prstGeom prst="rect">
            <a:avLst/>
          </a:prstGeom>
        </p:spPr>
      </p:pic>
      <p:sp>
        <p:nvSpPr>
          <p:cNvPr id="18" name="Slide Number Placeholder 4"/>
          <p:cNvSpPr txBox="1">
            <a:spLocks/>
          </p:cNvSpPr>
          <p:nvPr userDrawn="1"/>
        </p:nvSpPr>
        <p:spPr>
          <a:xfrm>
            <a:off x="11517314" y="6444198"/>
            <a:ext cx="422274" cy="269530"/>
          </a:xfrm>
          <a:prstGeom prst="rect">
            <a:avLst/>
          </a:prstGeom>
        </p:spPr>
        <p:txBody>
          <a:bodyPr vert="horz" lIns="121920" tIns="60960" rIns="121920" bIns="60960"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000" smtClean="0"/>
              <a:pPr/>
              <a:t>‹#›</a:t>
            </a:fld>
            <a:endParaRPr lang="en-US" sz="1000" dirty="0"/>
          </a:p>
        </p:txBody>
      </p:sp>
      <p:sp>
        <p:nvSpPr>
          <p:cNvPr id="22" name="TextBox 21"/>
          <p:cNvSpPr txBox="1"/>
          <p:nvPr userDrawn="1"/>
        </p:nvSpPr>
        <p:spPr>
          <a:xfrm>
            <a:off x="5989637" y="6487523"/>
            <a:ext cx="5364161" cy="215444"/>
          </a:xfrm>
          <a:prstGeom prst="rect">
            <a:avLst/>
          </a:prstGeom>
          <a:noFill/>
        </p:spPr>
        <p:txBody>
          <a:bodyPr wrap="square" rtlCol="0">
            <a:spAutoFit/>
          </a:bodyPr>
          <a:lstStyle/>
          <a:p>
            <a:r>
              <a:rPr lang="en-US" sz="800" dirty="0">
                <a:solidFill>
                  <a:schemeClr val="bg1">
                    <a:lumMod val="50000"/>
                  </a:schemeClr>
                </a:solidFill>
              </a:rPr>
              <a:t>Copyright © </a:t>
            </a:r>
            <a:r>
              <a:rPr lang="is-IS" sz="800" dirty="0">
                <a:solidFill>
                  <a:schemeClr val="bg1">
                    <a:lumMod val="50000"/>
                  </a:schemeClr>
                </a:solidFill>
              </a:rPr>
              <a:t>2017</a:t>
            </a:r>
            <a:r>
              <a:rPr lang="en-US" sz="800" dirty="0">
                <a:solidFill>
                  <a:schemeClr val="bg1">
                    <a:lumMod val="50000"/>
                  </a:schemeClr>
                </a:solidFill>
              </a:rPr>
              <a:t> Axtria and/or its affiliates. All rights reserved.  |  Axtria Confidential – Internal</a:t>
            </a:r>
          </a:p>
        </p:txBody>
      </p:sp>
      <p:sp>
        <p:nvSpPr>
          <p:cNvPr id="23" name="Title 1"/>
          <p:cNvSpPr>
            <a:spLocks noGrp="1"/>
          </p:cNvSpPr>
          <p:nvPr>
            <p:ph type="title"/>
          </p:nvPr>
        </p:nvSpPr>
        <p:spPr>
          <a:xfrm>
            <a:off x="854911" y="248291"/>
            <a:ext cx="10950601" cy="399409"/>
          </a:xfrm>
        </p:spPr>
        <p:txBody>
          <a:bodyPr lIns="0" rIns="0">
            <a:noAutofit/>
          </a:bodyPr>
          <a:lstStyle>
            <a:lvl1pPr>
              <a:defRPr sz="3200">
                <a:solidFill>
                  <a:schemeClr val="tx1"/>
                </a:solidFill>
                <a:latin typeface="Franklin Gothic Book" panose="020B0503020102020204" pitchFamily="34" charset="0"/>
              </a:defRPr>
            </a:lvl1pPr>
          </a:lstStyle>
          <a:p>
            <a:r>
              <a:rPr lang="en-US" dirty="0"/>
              <a:t>Click to edit Master title style</a:t>
            </a:r>
          </a:p>
        </p:txBody>
      </p:sp>
      <p:sp>
        <p:nvSpPr>
          <p:cNvPr id="24" name="Rectangle 23"/>
          <p:cNvSpPr/>
          <p:nvPr userDrawn="1"/>
        </p:nvSpPr>
        <p:spPr>
          <a:xfrm>
            <a:off x="531811" y="228599"/>
            <a:ext cx="45719" cy="457201"/>
          </a:xfrm>
          <a:prstGeom prst="rect">
            <a:avLst/>
          </a:prstGeom>
          <a:solidFill>
            <a:srgbClr val="FF66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5" name="Rectangle 24"/>
          <p:cNvSpPr/>
          <p:nvPr userDrawn="1"/>
        </p:nvSpPr>
        <p:spPr>
          <a:xfrm>
            <a:off x="661352" y="228599"/>
            <a:ext cx="45719" cy="457201"/>
          </a:xfrm>
          <a:prstGeom prst="rect">
            <a:avLst/>
          </a:prstGeom>
          <a:solidFill>
            <a:srgbClr val="FF66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6" name="Subtitle 2"/>
          <p:cNvSpPr>
            <a:spLocks noGrp="1"/>
          </p:cNvSpPr>
          <p:nvPr>
            <p:ph type="subTitle" idx="13"/>
          </p:nvPr>
        </p:nvSpPr>
        <p:spPr>
          <a:xfrm>
            <a:off x="854910" y="672768"/>
            <a:ext cx="10950601" cy="299801"/>
          </a:xfrm>
        </p:spPr>
        <p:txBody>
          <a:bodyPr lIns="0" tIns="45720" rIns="0" bIns="45720">
            <a:noAutofit/>
          </a:bodyPr>
          <a:lstStyle>
            <a:lvl1pPr marL="0" indent="0" algn="l">
              <a:buNone/>
              <a:defRPr sz="1800">
                <a:solidFill>
                  <a:schemeClr val="tx1"/>
                </a:solidFill>
                <a:latin typeface="Franklin Gothic Book" panose="020B05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27" name="Straight Connector 26"/>
          <p:cNvCxnSpPr/>
          <p:nvPr userDrawn="1"/>
        </p:nvCxnSpPr>
        <p:spPr bwMode="ltGray">
          <a:xfrm rot="16200000">
            <a:off x="3048000" y="-1143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890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p:cNvCxnSpPr/>
          <p:nvPr userDrawn="1"/>
        </p:nvCxnSpPr>
        <p:spPr bwMode="ltGray">
          <a:xfrm>
            <a:off x="531811" y="63246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1812" y="6400800"/>
            <a:ext cx="1149724" cy="381000"/>
          </a:xfrm>
          <a:prstGeom prst="rect">
            <a:avLst/>
          </a:prstGeom>
        </p:spPr>
      </p:pic>
      <p:sp>
        <p:nvSpPr>
          <p:cNvPr id="20" name="Slide Number Placeholder 4"/>
          <p:cNvSpPr txBox="1">
            <a:spLocks/>
          </p:cNvSpPr>
          <p:nvPr userDrawn="1"/>
        </p:nvSpPr>
        <p:spPr>
          <a:xfrm>
            <a:off x="11517314" y="6444198"/>
            <a:ext cx="422274" cy="269530"/>
          </a:xfrm>
          <a:prstGeom prst="rect">
            <a:avLst/>
          </a:prstGeom>
        </p:spPr>
        <p:txBody>
          <a:bodyPr vert="horz" lIns="121920" tIns="60960" rIns="121920" bIns="60960"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000" smtClean="0"/>
              <a:pPr/>
              <a:t>‹#›</a:t>
            </a:fld>
            <a:endParaRPr lang="en-US" sz="1000" dirty="0"/>
          </a:p>
        </p:txBody>
      </p:sp>
      <p:sp>
        <p:nvSpPr>
          <p:cNvPr id="24" name="TextBox 23"/>
          <p:cNvSpPr txBox="1"/>
          <p:nvPr userDrawn="1"/>
        </p:nvSpPr>
        <p:spPr>
          <a:xfrm>
            <a:off x="5989637" y="6487523"/>
            <a:ext cx="5364161" cy="215444"/>
          </a:xfrm>
          <a:prstGeom prst="rect">
            <a:avLst/>
          </a:prstGeom>
          <a:noFill/>
        </p:spPr>
        <p:txBody>
          <a:bodyPr wrap="square" rtlCol="0">
            <a:spAutoFit/>
          </a:bodyPr>
          <a:lstStyle/>
          <a:p>
            <a:r>
              <a:rPr lang="en-US" sz="800" dirty="0">
                <a:solidFill>
                  <a:schemeClr val="bg1">
                    <a:lumMod val="50000"/>
                  </a:schemeClr>
                </a:solidFill>
              </a:rPr>
              <a:t>Copyright © </a:t>
            </a:r>
            <a:r>
              <a:rPr lang="is-IS" sz="800" dirty="0">
                <a:solidFill>
                  <a:schemeClr val="bg1">
                    <a:lumMod val="50000"/>
                  </a:schemeClr>
                </a:solidFill>
              </a:rPr>
              <a:t>2017</a:t>
            </a:r>
            <a:r>
              <a:rPr lang="en-US" sz="800" dirty="0">
                <a:solidFill>
                  <a:schemeClr val="bg1">
                    <a:lumMod val="50000"/>
                  </a:schemeClr>
                </a:solidFill>
              </a:rPr>
              <a:t> Axtria and/or its affiliates. All rights reserved.  |  Axtria Confidential – Internal</a:t>
            </a:r>
          </a:p>
        </p:txBody>
      </p:sp>
      <p:sp>
        <p:nvSpPr>
          <p:cNvPr id="25" name="Title 1"/>
          <p:cNvSpPr>
            <a:spLocks noGrp="1"/>
          </p:cNvSpPr>
          <p:nvPr>
            <p:ph type="title"/>
          </p:nvPr>
        </p:nvSpPr>
        <p:spPr>
          <a:xfrm>
            <a:off x="854911" y="248291"/>
            <a:ext cx="10950601" cy="399409"/>
          </a:xfrm>
        </p:spPr>
        <p:txBody>
          <a:bodyPr lIns="0" rIns="0">
            <a:noAutofit/>
          </a:bodyPr>
          <a:lstStyle>
            <a:lvl1pPr>
              <a:defRPr sz="3200">
                <a:solidFill>
                  <a:schemeClr val="tx1"/>
                </a:solidFill>
                <a:latin typeface="Franklin Gothic Book" panose="020B0503020102020204" pitchFamily="34" charset="0"/>
              </a:defRPr>
            </a:lvl1pPr>
          </a:lstStyle>
          <a:p>
            <a:r>
              <a:rPr lang="en-US" dirty="0"/>
              <a:t>Click to edit Master title style</a:t>
            </a:r>
          </a:p>
        </p:txBody>
      </p:sp>
      <p:sp>
        <p:nvSpPr>
          <p:cNvPr id="26" name="Rectangle 25"/>
          <p:cNvSpPr/>
          <p:nvPr userDrawn="1"/>
        </p:nvSpPr>
        <p:spPr>
          <a:xfrm>
            <a:off x="531811" y="228599"/>
            <a:ext cx="45719" cy="457201"/>
          </a:xfrm>
          <a:prstGeom prst="rect">
            <a:avLst/>
          </a:prstGeom>
          <a:solidFill>
            <a:srgbClr val="FF66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7" name="Rectangle 26"/>
          <p:cNvSpPr/>
          <p:nvPr userDrawn="1"/>
        </p:nvSpPr>
        <p:spPr>
          <a:xfrm>
            <a:off x="661352" y="228599"/>
            <a:ext cx="45719" cy="457201"/>
          </a:xfrm>
          <a:prstGeom prst="rect">
            <a:avLst/>
          </a:prstGeom>
          <a:solidFill>
            <a:srgbClr val="FF66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8" name="Subtitle 2"/>
          <p:cNvSpPr>
            <a:spLocks noGrp="1"/>
          </p:cNvSpPr>
          <p:nvPr>
            <p:ph type="subTitle" idx="13"/>
          </p:nvPr>
        </p:nvSpPr>
        <p:spPr>
          <a:xfrm>
            <a:off x="854910" y="672768"/>
            <a:ext cx="10950601" cy="299801"/>
          </a:xfrm>
        </p:spPr>
        <p:txBody>
          <a:bodyPr lIns="0" tIns="45720" rIns="0" bIns="45720">
            <a:noAutofit/>
          </a:bodyPr>
          <a:lstStyle>
            <a:lvl1pPr marL="0" indent="0" algn="l">
              <a:buNone/>
              <a:defRPr sz="1800">
                <a:solidFill>
                  <a:schemeClr val="tx1"/>
                </a:solidFill>
                <a:latin typeface="Franklin Gothic Book" panose="020B05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29" name="Straight Connector 28"/>
          <p:cNvCxnSpPr/>
          <p:nvPr userDrawn="1"/>
        </p:nvCxnSpPr>
        <p:spPr bwMode="ltGray">
          <a:xfrm rot="16200000">
            <a:off x="3048000" y="-1143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248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10" name="Straight Connector 9"/>
          <p:cNvCxnSpPr/>
          <p:nvPr userDrawn="1"/>
        </p:nvCxnSpPr>
        <p:spPr bwMode="ltGray">
          <a:xfrm>
            <a:off x="531811" y="63246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1812" y="6400800"/>
            <a:ext cx="1149724" cy="381000"/>
          </a:xfrm>
          <a:prstGeom prst="rect">
            <a:avLst/>
          </a:prstGeom>
        </p:spPr>
      </p:pic>
      <p:sp>
        <p:nvSpPr>
          <p:cNvPr id="16" name="Slide Number Placeholder 4"/>
          <p:cNvSpPr txBox="1">
            <a:spLocks/>
          </p:cNvSpPr>
          <p:nvPr userDrawn="1"/>
        </p:nvSpPr>
        <p:spPr>
          <a:xfrm>
            <a:off x="11517314" y="6444198"/>
            <a:ext cx="422274" cy="269530"/>
          </a:xfrm>
          <a:prstGeom prst="rect">
            <a:avLst/>
          </a:prstGeom>
        </p:spPr>
        <p:txBody>
          <a:bodyPr vert="horz" lIns="121920" tIns="60960" rIns="121920" bIns="60960"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000" smtClean="0"/>
              <a:pPr/>
              <a:t>‹#›</a:t>
            </a:fld>
            <a:endParaRPr lang="en-US" sz="1000" dirty="0"/>
          </a:p>
        </p:txBody>
      </p:sp>
      <p:sp>
        <p:nvSpPr>
          <p:cNvPr id="18" name="TextBox 17"/>
          <p:cNvSpPr txBox="1"/>
          <p:nvPr userDrawn="1"/>
        </p:nvSpPr>
        <p:spPr>
          <a:xfrm>
            <a:off x="5989637" y="6487523"/>
            <a:ext cx="5364161" cy="215444"/>
          </a:xfrm>
          <a:prstGeom prst="rect">
            <a:avLst/>
          </a:prstGeom>
          <a:noFill/>
        </p:spPr>
        <p:txBody>
          <a:bodyPr wrap="square" rtlCol="0">
            <a:spAutoFit/>
          </a:bodyPr>
          <a:lstStyle/>
          <a:p>
            <a:r>
              <a:rPr lang="en-US" sz="800" dirty="0">
                <a:solidFill>
                  <a:schemeClr val="bg1">
                    <a:lumMod val="50000"/>
                  </a:schemeClr>
                </a:solidFill>
              </a:rPr>
              <a:t>Copyright © </a:t>
            </a:r>
            <a:r>
              <a:rPr lang="is-IS" sz="800" dirty="0">
                <a:solidFill>
                  <a:schemeClr val="bg1">
                    <a:lumMod val="50000"/>
                  </a:schemeClr>
                </a:solidFill>
              </a:rPr>
              <a:t>2017</a:t>
            </a:r>
            <a:r>
              <a:rPr lang="en-US" sz="800" dirty="0">
                <a:solidFill>
                  <a:schemeClr val="bg1">
                    <a:lumMod val="50000"/>
                  </a:schemeClr>
                </a:solidFill>
              </a:rPr>
              <a:t> Axtria and/or its affiliates. All rights reserved.  |  Axtria Confidential – Internal</a:t>
            </a:r>
          </a:p>
        </p:txBody>
      </p:sp>
      <p:sp>
        <p:nvSpPr>
          <p:cNvPr id="20" name="Title 1"/>
          <p:cNvSpPr>
            <a:spLocks noGrp="1"/>
          </p:cNvSpPr>
          <p:nvPr>
            <p:ph type="title"/>
          </p:nvPr>
        </p:nvSpPr>
        <p:spPr>
          <a:xfrm>
            <a:off x="854911" y="248291"/>
            <a:ext cx="10950601" cy="399409"/>
          </a:xfrm>
        </p:spPr>
        <p:txBody>
          <a:bodyPr lIns="0" rIns="0">
            <a:noAutofit/>
          </a:bodyPr>
          <a:lstStyle>
            <a:lvl1pPr>
              <a:defRPr sz="3200">
                <a:solidFill>
                  <a:schemeClr val="tx1"/>
                </a:solidFill>
                <a:latin typeface="Franklin Gothic Book" panose="020B0503020102020204" pitchFamily="34" charset="0"/>
              </a:defRPr>
            </a:lvl1pPr>
          </a:lstStyle>
          <a:p>
            <a:r>
              <a:rPr lang="en-US" dirty="0"/>
              <a:t>Click to edit Master title style</a:t>
            </a:r>
          </a:p>
        </p:txBody>
      </p:sp>
      <p:sp>
        <p:nvSpPr>
          <p:cNvPr id="21" name="Rectangle 20"/>
          <p:cNvSpPr/>
          <p:nvPr userDrawn="1"/>
        </p:nvSpPr>
        <p:spPr>
          <a:xfrm>
            <a:off x="531811" y="228599"/>
            <a:ext cx="45719" cy="457201"/>
          </a:xfrm>
          <a:prstGeom prst="rect">
            <a:avLst/>
          </a:prstGeom>
          <a:solidFill>
            <a:srgbClr val="FF66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2" name="Rectangle 21"/>
          <p:cNvSpPr/>
          <p:nvPr userDrawn="1"/>
        </p:nvSpPr>
        <p:spPr>
          <a:xfrm>
            <a:off x="661352" y="228599"/>
            <a:ext cx="45719" cy="457201"/>
          </a:xfrm>
          <a:prstGeom prst="rect">
            <a:avLst/>
          </a:prstGeom>
          <a:solidFill>
            <a:srgbClr val="FF66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3" name="Subtitle 2"/>
          <p:cNvSpPr>
            <a:spLocks noGrp="1"/>
          </p:cNvSpPr>
          <p:nvPr>
            <p:ph type="subTitle" idx="13"/>
          </p:nvPr>
        </p:nvSpPr>
        <p:spPr>
          <a:xfrm>
            <a:off x="854910" y="672768"/>
            <a:ext cx="10950601" cy="299801"/>
          </a:xfrm>
        </p:spPr>
        <p:txBody>
          <a:bodyPr lIns="0" tIns="45720" rIns="0" bIns="45720">
            <a:noAutofit/>
          </a:bodyPr>
          <a:lstStyle>
            <a:lvl1pPr marL="0" indent="0" algn="l">
              <a:buNone/>
              <a:defRPr sz="1800">
                <a:solidFill>
                  <a:schemeClr val="tx1"/>
                </a:solidFill>
                <a:latin typeface="Franklin Gothic Book" panose="020B05030201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24" name="Straight Connector 23"/>
          <p:cNvCxnSpPr/>
          <p:nvPr userDrawn="1"/>
        </p:nvCxnSpPr>
        <p:spPr bwMode="ltGray">
          <a:xfrm rot="16200000">
            <a:off x="3048000" y="-1143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856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4" name="Straight Connector 3"/>
          <p:cNvCxnSpPr/>
          <p:nvPr userDrawn="1"/>
        </p:nvCxnSpPr>
        <p:spPr bwMode="ltGray">
          <a:xfrm>
            <a:off x="531811" y="63246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1812" y="6400800"/>
            <a:ext cx="1149724" cy="381000"/>
          </a:xfrm>
          <a:prstGeom prst="rect">
            <a:avLst/>
          </a:prstGeom>
        </p:spPr>
      </p:pic>
      <p:sp>
        <p:nvSpPr>
          <p:cNvPr id="8" name="Slide Number Placeholder 4"/>
          <p:cNvSpPr txBox="1">
            <a:spLocks/>
          </p:cNvSpPr>
          <p:nvPr userDrawn="1"/>
        </p:nvSpPr>
        <p:spPr>
          <a:xfrm>
            <a:off x="11517314" y="6444198"/>
            <a:ext cx="422274" cy="269530"/>
          </a:xfrm>
          <a:prstGeom prst="rect">
            <a:avLst/>
          </a:prstGeom>
        </p:spPr>
        <p:txBody>
          <a:bodyPr vert="horz" lIns="121920" tIns="60960" rIns="121920" bIns="60960" rtlCol="0" anchor="ctr"/>
          <a:lstStyle>
            <a:defPPr>
              <a:defRPr lang="en-US"/>
            </a:defPPr>
            <a:lvl1pPr marL="0" algn="ctr" defTabSz="914400" rtl="0" eaLnBrk="1" latinLnBrk="0" hangingPunct="1">
              <a:defRPr sz="1000" b="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136B7D2-B98C-44FD-8D04-7EC62A564975}" type="slidenum">
              <a:rPr lang="en-US" sz="1000" smtClean="0"/>
              <a:pPr/>
              <a:t>‹#›</a:t>
            </a:fld>
            <a:endParaRPr lang="en-US" sz="1000" dirty="0"/>
          </a:p>
        </p:txBody>
      </p:sp>
      <p:sp>
        <p:nvSpPr>
          <p:cNvPr id="9" name="TextBox 8"/>
          <p:cNvSpPr txBox="1"/>
          <p:nvPr userDrawn="1"/>
        </p:nvSpPr>
        <p:spPr>
          <a:xfrm>
            <a:off x="5989637" y="6487523"/>
            <a:ext cx="5364161" cy="215444"/>
          </a:xfrm>
          <a:prstGeom prst="rect">
            <a:avLst/>
          </a:prstGeom>
          <a:noFill/>
        </p:spPr>
        <p:txBody>
          <a:bodyPr wrap="square" rtlCol="0">
            <a:spAutoFit/>
          </a:bodyPr>
          <a:lstStyle/>
          <a:p>
            <a:r>
              <a:rPr lang="en-US" sz="800" dirty="0">
                <a:solidFill>
                  <a:schemeClr val="bg1">
                    <a:lumMod val="50000"/>
                  </a:schemeClr>
                </a:solidFill>
              </a:rPr>
              <a:t>Copyright © </a:t>
            </a:r>
            <a:r>
              <a:rPr lang="is-IS" sz="800" dirty="0">
                <a:solidFill>
                  <a:schemeClr val="bg1">
                    <a:lumMod val="50000"/>
                  </a:schemeClr>
                </a:solidFill>
              </a:rPr>
              <a:t>2017</a:t>
            </a:r>
            <a:r>
              <a:rPr lang="en-US" sz="800" dirty="0">
                <a:solidFill>
                  <a:schemeClr val="bg1">
                    <a:lumMod val="50000"/>
                  </a:schemeClr>
                </a:solidFill>
              </a:rPr>
              <a:t> Axtria and/or its affiliates. All rights reserved.  |  Axtria Confidential – Internal</a:t>
            </a:r>
          </a:p>
        </p:txBody>
      </p:sp>
    </p:spTree>
    <p:extLst>
      <p:ext uri="{BB962C8B-B14F-4D97-AF65-F5344CB8AC3E}">
        <p14:creationId xmlns:p14="http://schemas.microsoft.com/office/powerpoint/2010/main" val="571310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grayscl/>
            <a:extLst>
              <a:ext uri="{28A0092B-C50C-407E-A947-70E740481C1C}">
                <a14:useLocalDpi xmlns:a14="http://schemas.microsoft.com/office/drawing/2010/main"/>
              </a:ext>
            </a:extLst>
          </a:blip>
          <a:srcRect/>
          <a:stretch/>
        </p:blipFill>
        <p:spPr>
          <a:xfrm>
            <a:off x="0" y="0"/>
            <a:ext cx="5960165" cy="6858000"/>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727334" y="225556"/>
            <a:ext cx="1149724" cy="381000"/>
          </a:xfrm>
          <a:prstGeom prst="rect">
            <a:avLst/>
          </a:prstGeom>
        </p:spPr>
      </p:pic>
    </p:spTree>
    <p:extLst>
      <p:ext uri="{BB962C8B-B14F-4D97-AF65-F5344CB8AC3E}">
        <p14:creationId xmlns:p14="http://schemas.microsoft.com/office/powerpoint/2010/main" val="375296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p:cNvSpPr>
            <a:spLocks noChangeArrowheads="1"/>
          </p:cNvSpPr>
          <p:nvPr userDrawn="1"/>
        </p:nvSpPr>
        <p:spPr bwMode="auto">
          <a:xfrm rot="5400000">
            <a:off x="8716416" y="3383210"/>
            <a:ext cx="6858000" cy="91580"/>
          </a:xfrm>
          <a:prstGeom prst="rect">
            <a:avLst/>
          </a:prstGeom>
          <a:solidFill>
            <a:srgbClr val="5BC236"/>
          </a:solidFill>
          <a:ln w="9525">
            <a:noFill/>
            <a:miter lim="800000"/>
            <a:headEnd/>
            <a:tailEnd/>
          </a:ln>
        </p:spPr>
        <p:txBody>
          <a:bodyPr wrap="none" lIns="78208" tIns="39106" rIns="78208" bIns="39106" anchor="ctr"/>
          <a:lstStyle>
            <a:defPPr>
              <a:defRPr lang="de-DE"/>
            </a:defPPr>
            <a:lvl1pPr algn="l" defTabSz="1041400" rtl="0" fontAlgn="base">
              <a:spcBef>
                <a:spcPct val="0"/>
              </a:spcBef>
              <a:spcAft>
                <a:spcPct val="0"/>
              </a:spcAft>
              <a:defRPr sz="2100" kern="1200">
                <a:solidFill>
                  <a:schemeClr val="tx1"/>
                </a:solidFill>
                <a:latin typeface="Arial" charset="0"/>
                <a:ea typeface="Geneva" charset="0"/>
                <a:cs typeface="Geneva" charset="0"/>
              </a:defRPr>
            </a:lvl1pPr>
            <a:lvl2pPr marL="520700" indent="-63500" algn="l" defTabSz="1041400" rtl="0" fontAlgn="base">
              <a:spcBef>
                <a:spcPct val="0"/>
              </a:spcBef>
              <a:spcAft>
                <a:spcPct val="0"/>
              </a:spcAft>
              <a:defRPr sz="2100" kern="1200">
                <a:solidFill>
                  <a:schemeClr val="tx1"/>
                </a:solidFill>
                <a:latin typeface="Arial" charset="0"/>
                <a:ea typeface="Geneva" charset="0"/>
                <a:cs typeface="Geneva" charset="0"/>
              </a:defRPr>
            </a:lvl2pPr>
            <a:lvl3pPr marL="1041400" indent="-127000" algn="l" defTabSz="1041400" rtl="0" fontAlgn="base">
              <a:spcBef>
                <a:spcPct val="0"/>
              </a:spcBef>
              <a:spcAft>
                <a:spcPct val="0"/>
              </a:spcAft>
              <a:defRPr sz="2100" kern="1200">
                <a:solidFill>
                  <a:schemeClr val="tx1"/>
                </a:solidFill>
                <a:latin typeface="Arial" charset="0"/>
                <a:ea typeface="Geneva" charset="0"/>
                <a:cs typeface="Geneva" charset="0"/>
              </a:defRPr>
            </a:lvl3pPr>
            <a:lvl4pPr marL="1563688" indent="-192088" algn="l" defTabSz="1041400" rtl="0" fontAlgn="base">
              <a:spcBef>
                <a:spcPct val="0"/>
              </a:spcBef>
              <a:spcAft>
                <a:spcPct val="0"/>
              </a:spcAft>
              <a:defRPr sz="2100" kern="1200">
                <a:solidFill>
                  <a:schemeClr val="tx1"/>
                </a:solidFill>
                <a:latin typeface="Arial" charset="0"/>
                <a:ea typeface="Geneva" charset="0"/>
                <a:cs typeface="Geneva" charset="0"/>
              </a:defRPr>
            </a:lvl4pPr>
            <a:lvl5pPr marL="2084388" indent="-255588" algn="l" defTabSz="1041400" rtl="0" fontAlgn="base">
              <a:spcBef>
                <a:spcPct val="0"/>
              </a:spcBef>
              <a:spcAft>
                <a:spcPct val="0"/>
              </a:spcAft>
              <a:defRPr sz="2100" kern="1200">
                <a:solidFill>
                  <a:schemeClr val="tx1"/>
                </a:solidFill>
                <a:latin typeface="Arial" charset="0"/>
                <a:ea typeface="Geneva" charset="0"/>
                <a:cs typeface="Geneva" charset="0"/>
              </a:defRPr>
            </a:lvl5pPr>
            <a:lvl6pPr marL="2286000" algn="l" defTabSz="457200" rtl="0" eaLnBrk="1" latinLnBrk="0" hangingPunct="1">
              <a:defRPr sz="2100" kern="1200">
                <a:solidFill>
                  <a:schemeClr val="tx1"/>
                </a:solidFill>
                <a:latin typeface="Arial" charset="0"/>
                <a:ea typeface="Geneva" charset="0"/>
                <a:cs typeface="Geneva" charset="0"/>
              </a:defRPr>
            </a:lvl6pPr>
            <a:lvl7pPr marL="2743200" algn="l" defTabSz="457200" rtl="0" eaLnBrk="1" latinLnBrk="0" hangingPunct="1">
              <a:defRPr sz="2100" kern="1200">
                <a:solidFill>
                  <a:schemeClr val="tx1"/>
                </a:solidFill>
                <a:latin typeface="Arial" charset="0"/>
                <a:ea typeface="Geneva" charset="0"/>
                <a:cs typeface="Geneva" charset="0"/>
              </a:defRPr>
            </a:lvl7pPr>
            <a:lvl8pPr marL="3200400" algn="l" defTabSz="457200" rtl="0" eaLnBrk="1" latinLnBrk="0" hangingPunct="1">
              <a:defRPr sz="2100" kern="1200">
                <a:solidFill>
                  <a:schemeClr val="tx1"/>
                </a:solidFill>
                <a:latin typeface="Arial" charset="0"/>
                <a:ea typeface="Geneva" charset="0"/>
                <a:cs typeface="Geneva" charset="0"/>
              </a:defRPr>
            </a:lvl8pPr>
            <a:lvl9pPr marL="3657600" algn="l" defTabSz="457200" rtl="0" eaLnBrk="1" latinLnBrk="0" hangingPunct="1">
              <a:defRPr sz="2100" kern="1200">
                <a:solidFill>
                  <a:schemeClr val="tx1"/>
                </a:solidFill>
                <a:latin typeface="Arial" charset="0"/>
                <a:ea typeface="Geneva" charset="0"/>
                <a:cs typeface="Geneva" charset="0"/>
              </a:defRPr>
            </a:lvl9pPr>
          </a:lstStyle>
          <a:p>
            <a:pPr defTabSz="889693" eaLnBrk="0" hangingPunct="0">
              <a:defRPr/>
            </a:pPr>
            <a:endParaRPr lang="en-US" sz="1796" dirty="0">
              <a:solidFill>
                <a:prstClr val="black"/>
              </a:solidFill>
              <a:latin typeface="Calibri" pitchFamily="34" charset="0"/>
            </a:endParaRPr>
          </a:p>
        </p:txBody>
      </p:sp>
    </p:spTree>
    <p:extLst>
      <p:ext uri="{BB962C8B-B14F-4D97-AF65-F5344CB8AC3E}">
        <p14:creationId xmlns:p14="http://schemas.microsoft.com/office/powerpoint/2010/main" val="409192463"/>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50" r:id="rId3"/>
    <p:sldLayoutId id="2147483651" r:id="rId4"/>
    <p:sldLayoutId id="2147483652" r:id="rId5"/>
    <p:sldLayoutId id="2147483653" r:id="rId6"/>
    <p:sldLayoutId id="2147483654" r:id="rId7"/>
    <p:sldLayoutId id="2147483655" r:id="rId8"/>
    <p:sldLayoutId id="2147483684" r:id="rId9"/>
    <p:sldLayoutId id="2147483656" r:id="rId10"/>
    <p:sldLayoutId id="2147483657" r:id="rId11"/>
    <p:sldLayoutId id="2147483658" r:id="rId12"/>
    <p:sldLayoutId id="2147483659" r:id="rId13"/>
    <p:sldLayoutId id="2147483649"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Franklin Gothic Book" panose="020B05030201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46.xml"/><Relationship Id="rId18" Type="http://schemas.openxmlformats.org/officeDocument/2006/relationships/slide" Target="slide6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43.xml"/><Relationship Id="rId17" Type="http://schemas.openxmlformats.org/officeDocument/2006/relationships/slide" Target="slide56.xml"/><Relationship Id="rId2" Type="http://schemas.openxmlformats.org/officeDocument/2006/relationships/image" Target="../media/image7.jpeg"/><Relationship Id="rId16" Type="http://schemas.openxmlformats.org/officeDocument/2006/relationships/slide" Target="slide53.xml"/><Relationship Id="rId20"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39.xml"/><Relationship Id="rId5" Type="http://schemas.openxmlformats.org/officeDocument/2006/relationships/slide" Target="slide12.xml"/><Relationship Id="rId15" Type="http://schemas.openxmlformats.org/officeDocument/2006/relationships/slide" Target="slide50.xml"/><Relationship Id="rId10" Type="http://schemas.openxmlformats.org/officeDocument/2006/relationships/slide" Target="slide37.xml"/><Relationship Id="rId19" Type="http://schemas.openxmlformats.org/officeDocument/2006/relationships/slide" Target="slide64.xml"/><Relationship Id="rId4" Type="http://schemas.openxmlformats.org/officeDocument/2006/relationships/slide" Target="slide7.xml"/><Relationship Id="rId9" Type="http://schemas.openxmlformats.org/officeDocument/2006/relationships/slide" Target="slide35.xml"/><Relationship Id="rId14" Type="http://schemas.openxmlformats.org/officeDocument/2006/relationships/slide" Target="slide4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46.xml"/><Relationship Id="rId18" Type="http://schemas.openxmlformats.org/officeDocument/2006/relationships/slide" Target="slide6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43.xml"/><Relationship Id="rId17" Type="http://schemas.openxmlformats.org/officeDocument/2006/relationships/slide" Target="slide56.xml"/><Relationship Id="rId2" Type="http://schemas.openxmlformats.org/officeDocument/2006/relationships/image" Target="../media/image7.jpeg"/><Relationship Id="rId16" Type="http://schemas.openxmlformats.org/officeDocument/2006/relationships/slide" Target="slide53.xml"/><Relationship Id="rId20"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39.xml"/><Relationship Id="rId5" Type="http://schemas.openxmlformats.org/officeDocument/2006/relationships/slide" Target="slide12.xml"/><Relationship Id="rId15" Type="http://schemas.openxmlformats.org/officeDocument/2006/relationships/slide" Target="slide50.xml"/><Relationship Id="rId10" Type="http://schemas.openxmlformats.org/officeDocument/2006/relationships/slide" Target="slide37.xml"/><Relationship Id="rId19" Type="http://schemas.openxmlformats.org/officeDocument/2006/relationships/slide" Target="slide64.xml"/><Relationship Id="rId4" Type="http://schemas.openxmlformats.org/officeDocument/2006/relationships/slide" Target="slide7.xml"/><Relationship Id="rId9" Type="http://schemas.openxmlformats.org/officeDocument/2006/relationships/slide" Target="slide35.xml"/><Relationship Id="rId14" Type="http://schemas.openxmlformats.org/officeDocument/2006/relationships/slide" Target="slide4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46.xml"/><Relationship Id="rId18" Type="http://schemas.openxmlformats.org/officeDocument/2006/relationships/slide" Target="slide6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43.xml"/><Relationship Id="rId17" Type="http://schemas.openxmlformats.org/officeDocument/2006/relationships/slide" Target="slide56.xml"/><Relationship Id="rId2" Type="http://schemas.openxmlformats.org/officeDocument/2006/relationships/image" Target="../media/image7.jpeg"/><Relationship Id="rId16" Type="http://schemas.openxmlformats.org/officeDocument/2006/relationships/slide" Target="slide53.xml"/><Relationship Id="rId20"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39.xml"/><Relationship Id="rId5" Type="http://schemas.openxmlformats.org/officeDocument/2006/relationships/slide" Target="slide12.xml"/><Relationship Id="rId15" Type="http://schemas.openxmlformats.org/officeDocument/2006/relationships/slide" Target="slide50.xml"/><Relationship Id="rId10" Type="http://schemas.openxmlformats.org/officeDocument/2006/relationships/slide" Target="slide37.xml"/><Relationship Id="rId19" Type="http://schemas.openxmlformats.org/officeDocument/2006/relationships/slide" Target="slide64.xml"/><Relationship Id="rId4" Type="http://schemas.openxmlformats.org/officeDocument/2006/relationships/slide" Target="slide7.xml"/><Relationship Id="rId9" Type="http://schemas.openxmlformats.org/officeDocument/2006/relationships/slide" Target="slide35.xml"/><Relationship Id="rId14" Type="http://schemas.openxmlformats.org/officeDocument/2006/relationships/slide" Target="slide48.xml"/></Relationships>
</file>

<file path=ppt/slides/_rels/slide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emf"/><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46.xml"/><Relationship Id="rId18" Type="http://schemas.openxmlformats.org/officeDocument/2006/relationships/slide" Target="slide6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43.xml"/><Relationship Id="rId17" Type="http://schemas.openxmlformats.org/officeDocument/2006/relationships/slide" Target="slide56.xml"/><Relationship Id="rId2" Type="http://schemas.openxmlformats.org/officeDocument/2006/relationships/image" Target="../media/image7.jpeg"/><Relationship Id="rId16" Type="http://schemas.openxmlformats.org/officeDocument/2006/relationships/slide" Target="slide53.xml"/><Relationship Id="rId20"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39.xml"/><Relationship Id="rId5" Type="http://schemas.openxmlformats.org/officeDocument/2006/relationships/slide" Target="slide12.xml"/><Relationship Id="rId15" Type="http://schemas.openxmlformats.org/officeDocument/2006/relationships/slide" Target="slide50.xml"/><Relationship Id="rId10" Type="http://schemas.openxmlformats.org/officeDocument/2006/relationships/slide" Target="slide37.xml"/><Relationship Id="rId19" Type="http://schemas.openxmlformats.org/officeDocument/2006/relationships/slide" Target="slide64.xml"/><Relationship Id="rId4" Type="http://schemas.openxmlformats.org/officeDocument/2006/relationships/slide" Target="slide7.xml"/><Relationship Id="rId9" Type="http://schemas.openxmlformats.org/officeDocument/2006/relationships/slide" Target="slide35.xml"/><Relationship Id="rId14" Type="http://schemas.openxmlformats.org/officeDocument/2006/relationships/slide" Target="slide48.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46.xml"/><Relationship Id="rId18" Type="http://schemas.openxmlformats.org/officeDocument/2006/relationships/slide" Target="slide6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43.xml"/><Relationship Id="rId17" Type="http://schemas.openxmlformats.org/officeDocument/2006/relationships/slide" Target="slide56.xml"/><Relationship Id="rId2" Type="http://schemas.openxmlformats.org/officeDocument/2006/relationships/image" Target="../media/image7.jpeg"/><Relationship Id="rId16" Type="http://schemas.openxmlformats.org/officeDocument/2006/relationships/slide" Target="slide53.xml"/><Relationship Id="rId20"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39.xml"/><Relationship Id="rId5" Type="http://schemas.openxmlformats.org/officeDocument/2006/relationships/slide" Target="slide12.xml"/><Relationship Id="rId15" Type="http://schemas.openxmlformats.org/officeDocument/2006/relationships/slide" Target="slide50.xml"/><Relationship Id="rId10" Type="http://schemas.openxmlformats.org/officeDocument/2006/relationships/slide" Target="slide37.xml"/><Relationship Id="rId19" Type="http://schemas.openxmlformats.org/officeDocument/2006/relationships/slide" Target="slide64.xml"/><Relationship Id="rId4" Type="http://schemas.openxmlformats.org/officeDocument/2006/relationships/slide" Target="slide7.xml"/><Relationship Id="rId9" Type="http://schemas.openxmlformats.org/officeDocument/2006/relationships/slide" Target="slide35.xml"/><Relationship Id="rId14" Type="http://schemas.openxmlformats.org/officeDocument/2006/relationships/slide" Target="slide48.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46.xml"/><Relationship Id="rId18" Type="http://schemas.openxmlformats.org/officeDocument/2006/relationships/slide" Target="slide60.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43.xml"/><Relationship Id="rId17" Type="http://schemas.openxmlformats.org/officeDocument/2006/relationships/slide" Target="slide54.xml"/><Relationship Id="rId2" Type="http://schemas.openxmlformats.org/officeDocument/2006/relationships/image" Target="../media/image7.jpeg"/><Relationship Id="rId16" Type="http://schemas.openxmlformats.org/officeDocument/2006/relationships/slide" Target="slide52.xml"/><Relationship Id="rId20" Type="http://schemas.openxmlformats.org/officeDocument/2006/relationships/slide" Target="slide68.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39.xml"/><Relationship Id="rId5" Type="http://schemas.openxmlformats.org/officeDocument/2006/relationships/slide" Target="slide12.xml"/><Relationship Id="rId15" Type="http://schemas.openxmlformats.org/officeDocument/2006/relationships/slide" Target="slide50.xml"/><Relationship Id="rId10" Type="http://schemas.openxmlformats.org/officeDocument/2006/relationships/slide" Target="slide37.xml"/><Relationship Id="rId19" Type="http://schemas.openxmlformats.org/officeDocument/2006/relationships/slide" Target="slide63.xml"/><Relationship Id="rId4" Type="http://schemas.openxmlformats.org/officeDocument/2006/relationships/slide" Target="slide7.xml"/><Relationship Id="rId9" Type="http://schemas.openxmlformats.org/officeDocument/2006/relationships/slide" Target="slide35.xml"/><Relationship Id="rId14" Type="http://schemas.openxmlformats.org/officeDocument/2006/relationships/slide" Target="slide48.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46.xml"/><Relationship Id="rId18" Type="http://schemas.openxmlformats.org/officeDocument/2006/relationships/slide" Target="slide6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43.xml"/><Relationship Id="rId17" Type="http://schemas.openxmlformats.org/officeDocument/2006/relationships/slide" Target="slide56.xml"/><Relationship Id="rId2" Type="http://schemas.openxmlformats.org/officeDocument/2006/relationships/image" Target="../media/image7.jpeg"/><Relationship Id="rId16" Type="http://schemas.openxmlformats.org/officeDocument/2006/relationships/slide" Target="slide53.xml"/><Relationship Id="rId20"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39.xml"/><Relationship Id="rId5" Type="http://schemas.openxmlformats.org/officeDocument/2006/relationships/slide" Target="slide12.xml"/><Relationship Id="rId15" Type="http://schemas.openxmlformats.org/officeDocument/2006/relationships/slide" Target="slide50.xml"/><Relationship Id="rId10" Type="http://schemas.openxmlformats.org/officeDocument/2006/relationships/slide" Target="slide37.xml"/><Relationship Id="rId19" Type="http://schemas.openxmlformats.org/officeDocument/2006/relationships/slide" Target="slide64.xml"/><Relationship Id="rId4" Type="http://schemas.openxmlformats.org/officeDocument/2006/relationships/slide" Target="slide7.xml"/><Relationship Id="rId9" Type="http://schemas.openxmlformats.org/officeDocument/2006/relationships/slide" Target="slide35.xml"/><Relationship Id="rId14" Type="http://schemas.openxmlformats.org/officeDocument/2006/relationships/slide" Target="slide48.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46.xml"/><Relationship Id="rId18" Type="http://schemas.openxmlformats.org/officeDocument/2006/relationships/slide" Target="slide6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43.xml"/><Relationship Id="rId17" Type="http://schemas.openxmlformats.org/officeDocument/2006/relationships/slide" Target="slide56.xml"/><Relationship Id="rId2" Type="http://schemas.openxmlformats.org/officeDocument/2006/relationships/image" Target="../media/image7.jpeg"/><Relationship Id="rId16" Type="http://schemas.openxmlformats.org/officeDocument/2006/relationships/slide" Target="slide53.xml"/><Relationship Id="rId20"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39.xml"/><Relationship Id="rId5" Type="http://schemas.openxmlformats.org/officeDocument/2006/relationships/slide" Target="slide12.xml"/><Relationship Id="rId15" Type="http://schemas.openxmlformats.org/officeDocument/2006/relationships/slide" Target="slide50.xml"/><Relationship Id="rId10" Type="http://schemas.openxmlformats.org/officeDocument/2006/relationships/slide" Target="slide37.xml"/><Relationship Id="rId19" Type="http://schemas.openxmlformats.org/officeDocument/2006/relationships/slide" Target="slide64.xml"/><Relationship Id="rId4" Type="http://schemas.openxmlformats.org/officeDocument/2006/relationships/slide" Target="slide7.xml"/><Relationship Id="rId9" Type="http://schemas.openxmlformats.org/officeDocument/2006/relationships/slide" Target="slide35.xml"/><Relationship Id="rId14" Type="http://schemas.openxmlformats.org/officeDocument/2006/relationships/slide" Target="slide48.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46.xml"/><Relationship Id="rId18" Type="http://schemas.openxmlformats.org/officeDocument/2006/relationships/slide" Target="slide6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43.xml"/><Relationship Id="rId17" Type="http://schemas.openxmlformats.org/officeDocument/2006/relationships/slide" Target="slide56.xml"/><Relationship Id="rId2" Type="http://schemas.openxmlformats.org/officeDocument/2006/relationships/image" Target="../media/image7.jpeg"/><Relationship Id="rId16" Type="http://schemas.openxmlformats.org/officeDocument/2006/relationships/slide" Target="slide53.xml"/><Relationship Id="rId20"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39.xml"/><Relationship Id="rId5" Type="http://schemas.openxmlformats.org/officeDocument/2006/relationships/slide" Target="slide12.xml"/><Relationship Id="rId15" Type="http://schemas.openxmlformats.org/officeDocument/2006/relationships/slide" Target="slide50.xml"/><Relationship Id="rId10" Type="http://schemas.openxmlformats.org/officeDocument/2006/relationships/slide" Target="slide37.xml"/><Relationship Id="rId19" Type="http://schemas.openxmlformats.org/officeDocument/2006/relationships/slide" Target="slide64.xml"/><Relationship Id="rId4" Type="http://schemas.openxmlformats.org/officeDocument/2006/relationships/slide" Target="slide7.xml"/><Relationship Id="rId9" Type="http://schemas.openxmlformats.org/officeDocument/2006/relationships/slide" Target="slide35.xml"/><Relationship Id="rId14" Type="http://schemas.openxmlformats.org/officeDocument/2006/relationships/slide" Target="slide48.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46.xml"/><Relationship Id="rId18" Type="http://schemas.openxmlformats.org/officeDocument/2006/relationships/slide" Target="slide6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43.xml"/><Relationship Id="rId17" Type="http://schemas.openxmlformats.org/officeDocument/2006/relationships/slide" Target="slide56.xml"/><Relationship Id="rId2" Type="http://schemas.openxmlformats.org/officeDocument/2006/relationships/image" Target="../media/image7.jpeg"/><Relationship Id="rId16" Type="http://schemas.openxmlformats.org/officeDocument/2006/relationships/slide" Target="slide53.xml"/><Relationship Id="rId20"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39.xml"/><Relationship Id="rId5" Type="http://schemas.openxmlformats.org/officeDocument/2006/relationships/slide" Target="slide12.xml"/><Relationship Id="rId15" Type="http://schemas.openxmlformats.org/officeDocument/2006/relationships/slide" Target="slide50.xml"/><Relationship Id="rId10" Type="http://schemas.openxmlformats.org/officeDocument/2006/relationships/slide" Target="slide37.xml"/><Relationship Id="rId19" Type="http://schemas.openxmlformats.org/officeDocument/2006/relationships/slide" Target="slide64.xml"/><Relationship Id="rId4" Type="http://schemas.openxmlformats.org/officeDocument/2006/relationships/slide" Target="slide7.xml"/><Relationship Id="rId9" Type="http://schemas.openxmlformats.org/officeDocument/2006/relationships/slide" Target="slide35.xml"/><Relationship Id="rId14" Type="http://schemas.openxmlformats.org/officeDocument/2006/relationships/slide" Target="slide48.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46.xml"/><Relationship Id="rId18" Type="http://schemas.openxmlformats.org/officeDocument/2006/relationships/slide" Target="slide6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43.xml"/><Relationship Id="rId17" Type="http://schemas.openxmlformats.org/officeDocument/2006/relationships/slide" Target="slide56.xml"/><Relationship Id="rId2" Type="http://schemas.openxmlformats.org/officeDocument/2006/relationships/image" Target="../media/image7.jpeg"/><Relationship Id="rId16" Type="http://schemas.openxmlformats.org/officeDocument/2006/relationships/slide" Target="slide53.xml"/><Relationship Id="rId20"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39.xml"/><Relationship Id="rId5" Type="http://schemas.openxmlformats.org/officeDocument/2006/relationships/slide" Target="slide12.xml"/><Relationship Id="rId15" Type="http://schemas.openxmlformats.org/officeDocument/2006/relationships/slide" Target="slide50.xml"/><Relationship Id="rId10" Type="http://schemas.openxmlformats.org/officeDocument/2006/relationships/slide" Target="slide37.xml"/><Relationship Id="rId19" Type="http://schemas.openxmlformats.org/officeDocument/2006/relationships/slide" Target="slide64.xml"/><Relationship Id="rId4" Type="http://schemas.openxmlformats.org/officeDocument/2006/relationships/slide" Target="slide7.xml"/><Relationship Id="rId9" Type="http://schemas.openxmlformats.org/officeDocument/2006/relationships/slide" Target="slide35.xml"/><Relationship Id="rId14" Type="http://schemas.openxmlformats.org/officeDocument/2006/relationships/slide" Target="slide48.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46.xml"/><Relationship Id="rId18" Type="http://schemas.openxmlformats.org/officeDocument/2006/relationships/slide" Target="slide6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43.xml"/><Relationship Id="rId17" Type="http://schemas.openxmlformats.org/officeDocument/2006/relationships/slide" Target="slide56.xml"/><Relationship Id="rId2" Type="http://schemas.openxmlformats.org/officeDocument/2006/relationships/image" Target="../media/image7.jpeg"/><Relationship Id="rId16" Type="http://schemas.openxmlformats.org/officeDocument/2006/relationships/slide" Target="slide53.xml"/><Relationship Id="rId20"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39.xml"/><Relationship Id="rId5" Type="http://schemas.openxmlformats.org/officeDocument/2006/relationships/slide" Target="slide12.xml"/><Relationship Id="rId15" Type="http://schemas.openxmlformats.org/officeDocument/2006/relationships/slide" Target="slide50.xml"/><Relationship Id="rId10" Type="http://schemas.openxmlformats.org/officeDocument/2006/relationships/slide" Target="slide37.xml"/><Relationship Id="rId19" Type="http://schemas.openxmlformats.org/officeDocument/2006/relationships/slide" Target="slide64.xml"/><Relationship Id="rId4" Type="http://schemas.openxmlformats.org/officeDocument/2006/relationships/slide" Target="slide7.xml"/><Relationship Id="rId9" Type="http://schemas.openxmlformats.org/officeDocument/2006/relationships/slide" Target="slide35.xml"/><Relationship Id="rId14" Type="http://schemas.openxmlformats.org/officeDocument/2006/relationships/slide" Target="slide48.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46.xml"/><Relationship Id="rId18" Type="http://schemas.openxmlformats.org/officeDocument/2006/relationships/slide" Target="slide6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43.xml"/><Relationship Id="rId17" Type="http://schemas.openxmlformats.org/officeDocument/2006/relationships/slide" Target="slide56.xml"/><Relationship Id="rId2" Type="http://schemas.openxmlformats.org/officeDocument/2006/relationships/image" Target="../media/image7.jpeg"/><Relationship Id="rId16" Type="http://schemas.openxmlformats.org/officeDocument/2006/relationships/slide" Target="slide53.xml"/><Relationship Id="rId20"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39.xml"/><Relationship Id="rId5" Type="http://schemas.openxmlformats.org/officeDocument/2006/relationships/slide" Target="slide12.xml"/><Relationship Id="rId15" Type="http://schemas.openxmlformats.org/officeDocument/2006/relationships/slide" Target="slide50.xml"/><Relationship Id="rId10" Type="http://schemas.openxmlformats.org/officeDocument/2006/relationships/slide" Target="slide37.xml"/><Relationship Id="rId19" Type="http://schemas.openxmlformats.org/officeDocument/2006/relationships/slide" Target="slide64.xml"/><Relationship Id="rId4" Type="http://schemas.openxmlformats.org/officeDocument/2006/relationships/slide" Target="slide7.xml"/><Relationship Id="rId9" Type="http://schemas.openxmlformats.org/officeDocument/2006/relationships/slide" Target="slide35.xml"/><Relationship Id="rId14" Type="http://schemas.openxmlformats.org/officeDocument/2006/relationships/slide" Target="slide48.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46.xml"/><Relationship Id="rId18" Type="http://schemas.openxmlformats.org/officeDocument/2006/relationships/slide" Target="slide6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43.xml"/><Relationship Id="rId17" Type="http://schemas.openxmlformats.org/officeDocument/2006/relationships/slide" Target="slide56.xml"/><Relationship Id="rId2" Type="http://schemas.openxmlformats.org/officeDocument/2006/relationships/image" Target="../media/image7.jpeg"/><Relationship Id="rId16" Type="http://schemas.openxmlformats.org/officeDocument/2006/relationships/slide" Target="slide53.xml"/><Relationship Id="rId20"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39.xml"/><Relationship Id="rId5" Type="http://schemas.openxmlformats.org/officeDocument/2006/relationships/slide" Target="slide12.xml"/><Relationship Id="rId15" Type="http://schemas.openxmlformats.org/officeDocument/2006/relationships/slide" Target="slide50.xml"/><Relationship Id="rId10" Type="http://schemas.openxmlformats.org/officeDocument/2006/relationships/slide" Target="slide37.xml"/><Relationship Id="rId19" Type="http://schemas.openxmlformats.org/officeDocument/2006/relationships/slide" Target="slide64.xml"/><Relationship Id="rId4" Type="http://schemas.openxmlformats.org/officeDocument/2006/relationships/slide" Target="slide7.xml"/><Relationship Id="rId9" Type="http://schemas.openxmlformats.org/officeDocument/2006/relationships/slide" Target="slide35.xml"/><Relationship Id="rId14" Type="http://schemas.openxmlformats.org/officeDocument/2006/relationships/slide" Target="slide48.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5.emf"/><Relationship Id="rId1" Type="http://schemas.openxmlformats.org/officeDocument/2006/relationships/slideLayout" Target="../slideLayouts/slideLayout3.xml"/><Relationship Id="rId4" Type="http://schemas.openxmlformats.org/officeDocument/2006/relationships/comments" Target="../comments/commen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46.xml"/><Relationship Id="rId18" Type="http://schemas.openxmlformats.org/officeDocument/2006/relationships/slide" Target="slide6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43.xml"/><Relationship Id="rId17" Type="http://schemas.openxmlformats.org/officeDocument/2006/relationships/slide" Target="slide56.xml"/><Relationship Id="rId2" Type="http://schemas.openxmlformats.org/officeDocument/2006/relationships/image" Target="../media/image7.jpeg"/><Relationship Id="rId16" Type="http://schemas.openxmlformats.org/officeDocument/2006/relationships/slide" Target="slide53.xml"/><Relationship Id="rId20"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39.xml"/><Relationship Id="rId5" Type="http://schemas.openxmlformats.org/officeDocument/2006/relationships/slide" Target="slide12.xml"/><Relationship Id="rId15" Type="http://schemas.openxmlformats.org/officeDocument/2006/relationships/slide" Target="slide50.xml"/><Relationship Id="rId10" Type="http://schemas.openxmlformats.org/officeDocument/2006/relationships/slide" Target="slide37.xml"/><Relationship Id="rId19" Type="http://schemas.openxmlformats.org/officeDocument/2006/relationships/slide" Target="slide64.xml"/><Relationship Id="rId4" Type="http://schemas.openxmlformats.org/officeDocument/2006/relationships/slide" Target="slide7.xml"/><Relationship Id="rId9" Type="http://schemas.openxmlformats.org/officeDocument/2006/relationships/slide" Target="slide35.xml"/><Relationship Id="rId14" Type="http://schemas.openxmlformats.org/officeDocument/2006/relationships/slide" Target="slide48.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46.xml"/><Relationship Id="rId18" Type="http://schemas.openxmlformats.org/officeDocument/2006/relationships/slide" Target="slide6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43.xml"/><Relationship Id="rId17" Type="http://schemas.openxmlformats.org/officeDocument/2006/relationships/slide" Target="slide56.xml"/><Relationship Id="rId2" Type="http://schemas.openxmlformats.org/officeDocument/2006/relationships/image" Target="../media/image7.jpeg"/><Relationship Id="rId16" Type="http://schemas.openxmlformats.org/officeDocument/2006/relationships/slide" Target="slide53.xml"/><Relationship Id="rId20"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39.xml"/><Relationship Id="rId5" Type="http://schemas.openxmlformats.org/officeDocument/2006/relationships/slide" Target="slide12.xml"/><Relationship Id="rId15" Type="http://schemas.openxmlformats.org/officeDocument/2006/relationships/slide" Target="slide50.xml"/><Relationship Id="rId10" Type="http://schemas.openxmlformats.org/officeDocument/2006/relationships/slide" Target="slide37.xml"/><Relationship Id="rId19" Type="http://schemas.openxmlformats.org/officeDocument/2006/relationships/slide" Target="slide64.xml"/><Relationship Id="rId4" Type="http://schemas.openxmlformats.org/officeDocument/2006/relationships/slide" Target="slide7.xml"/><Relationship Id="rId9" Type="http://schemas.openxmlformats.org/officeDocument/2006/relationships/slide" Target="slide35.xml"/><Relationship Id="rId14" Type="http://schemas.openxmlformats.org/officeDocument/2006/relationships/slide" Target="slide48.xml"/></Relationships>
</file>

<file path=ppt/slides/_rels/slide60.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46.xml"/><Relationship Id="rId18" Type="http://schemas.openxmlformats.org/officeDocument/2006/relationships/slide" Target="slide6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43.xml"/><Relationship Id="rId17" Type="http://schemas.openxmlformats.org/officeDocument/2006/relationships/slide" Target="slide56.xml"/><Relationship Id="rId2" Type="http://schemas.openxmlformats.org/officeDocument/2006/relationships/image" Target="../media/image7.jpeg"/><Relationship Id="rId16" Type="http://schemas.openxmlformats.org/officeDocument/2006/relationships/slide" Target="slide53.xml"/><Relationship Id="rId20"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39.xml"/><Relationship Id="rId5" Type="http://schemas.openxmlformats.org/officeDocument/2006/relationships/slide" Target="slide12.xml"/><Relationship Id="rId15" Type="http://schemas.openxmlformats.org/officeDocument/2006/relationships/slide" Target="slide50.xml"/><Relationship Id="rId10" Type="http://schemas.openxmlformats.org/officeDocument/2006/relationships/slide" Target="slide37.xml"/><Relationship Id="rId19" Type="http://schemas.openxmlformats.org/officeDocument/2006/relationships/slide" Target="slide64.xml"/><Relationship Id="rId4" Type="http://schemas.openxmlformats.org/officeDocument/2006/relationships/slide" Target="slide7.xml"/><Relationship Id="rId9" Type="http://schemas.openxmlformats.org/officeDocument/2006/relationships/slide" Target="slide35.xml"/><Relationship Id="rId14" Type="http://schemas.openxmlformats.org/officeDocument/2006/relationships/slide" Target="slide48.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43.xml"/><Relationship Id="rId18" Type="http://schemas.openxmlformats.org/officeDocument/2006/relationships/slide" Target="slide56.xml"/><Relationship Id="rId3" Type="http://schemas.openxmlformats.org/officeDocument/2006/relationships/image" Target="../media/image7.jpeg"/><Relationship Id="rId7" Type="http://schemas.openxmlformats.org/officeDocument/2006/relationships/slide" Target="slide16.xml"/><Relationship Id="rId12" Type="http://schemas.openxmlformats.org/officeDocument/2006/relationships/slide" Target="slide39.xml"/><Relationship Id="rId17" Type="http://schemas.openxmlformats.org/officeDocument/2006/relationships/slide" Target="slide53.xml"/><Relationship Id="rId2" Type="http://schemas.openxmlformats.org/officeDocument/2006/relationships/notesSlide" Target="../notesSlides/notesSlide2.xml"/><Relationship Id="rId16" Type="http://schemas.openxmlformats.org/officeDocument/2006/relationships/slide" Target="slide50.xml"/><Relationship Id="rId20" Type="http://schemas.openxmlformats.org/officeDocument/2006/relationships/slide" Target="slide64.xml"/><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slide" Target="slide37.xml"/><Relationship Id="rId5" Type="http://schemas.openxmlformats.org/officeDocument/2006/relationships/slide" Target="slide7.xml"/><Relationship Id="rId15" Type="http://schemas.openxmlformats.org/officeDocument/2006/relationships/slide" Target="slide48.xml"/><Relationship Id="rId10" Type="http://schemas.openxmlformats.org/officeDocument/2006/relationships/slide" Target="slide35.xml"/><Relationship Id="rId19" Type="http://schemas.openxmlformats.org/officeDocument/2006/relationships/slide" Target="slide61.xml"/><Relationship Id="rId4" Type="http://schemas.openxmlformats.org/officeDocument/2006/relationships/slide" Target="slide4.xml"/><Relationship Id="rId9" Type="http://schemas.openxmlformats.org/officeDocument/2006/relationships/slide" Target="slide33.xml"/><Relationship Id="rId14" Type="http://schemas.openxmlformats.org/officeDocument/2006/relationships/slide" Target="slide46.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5.emf"/><Relationship Id="rId1" Type="http://schemas.openxmlformats.org/officeDocument/2006/relationships/slideLayout" Target="../slideLayouts/slideLayout3.xml"/><Relationship Id="rId4" Type="http://schemas.openxmlformats.org/officeDocument/2006/relationships/comments" Target="../comments/comment3.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46.xml"/><Relationship Id="rId18" Type="http://schemas.openxmlformats.org/officeDocument/2006/relationships/slide" Target="slide61.xml"/><Relationship Id="rId3" Type="http://schemas.openxmlformats.org/officeDocument/2006/relationships/slide" Target="slide4.xml"/><Relationship Id="rId7" Type="http://schemas.openxmlformats.org/officeDocument/2006/relationships/slide" Target="slide11.xml"/><Relationship Id="rId12" Type="http://schemas.openxmlformats.org/officeDocument/2006/relationships/slide" Target="slide43.xml"/><Relationship Id="rId17" Type="http://schemas.openxmlformats.org/officeDocument/2006/relationships/slide" Target="slide56.xml"/><Relationship Id="rId2" Type="http://schemas.openxmlformats.org/officeDocument/2006/relationships/image" Target="../media/image7.jpeg"/><Relationship Id="rId16"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39.xml"/><Relationship Id="rId5" Type="http://schemas.openxmlformats.org/officeDocument/2006/relationships/slide" Target="slide12.xml"/><Relationship Id="rId15" Type="http://schemas.openxmlformats.org/officeDocument/2006/relationships/slide" Target="slide50.xml"/><Relationship Id="rId10" Type="http://schemas.openxmlformats.org/officeDocument/2006/relationships/slide" Target="slide37.xml"/><Relationship Id="rId19" Type="http://schemas.openxmlformats.org/officeDocument/2006/relationships/slide" Target="slide64.xml"/><Relationship Id="rId4" Type="http://schemas.openxmlformats.org/officeDocument/2006/relationships/slide" Target="slide7.xml"/><Relationship Id="rId9" Type="http://schemas.openxmlformats.org/officeDocument/2006/relationships/slide" Target="slide35.xml"/><Relationship Id="rId14" Type="http://schemas.openxmlformats.org/officeDocument/2006/relationships/slide" Target="slide4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084794"/>
          </a:xfrm>
          <a:prstGeom prst="rect">
            <a:avLst/>
          </a:prstGeom>
        </p:spPr>
      </p:pic>
      <p:sp>
        <p:nvSpPr>
          <p:cNvPr id="14" name="Rectangle 13"/>
          <p:cNvSpPr/>
          <p:nvPr/>
        </p:nvSpPr>
        <p:spPr>
          <a:xfrm>
            <a:off x="1588" y="5543550"/>
            <a:ext cx="12209462"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28"/>
          <p:cNvSpPr>
            <a:spLocks noGrp="1"/>
          </p:cNvSpPr>
          <p:nvPr>
            <p:ph type="title"/>
          </p:nvPr>
        </p:nvSpPr>
        <p:spPr>
          <a:xfrm>
            <a:off x="436832" y="5559063"/>
            <a:ext cx="11259867" cy="632187"/>
          </a:xfrm>
        </p:spPr>
        <p:txBody>
          <a:bodyPr>
            <a:normAutofit fontScale="90000"/>
          </a:bodyPr>
          <a:lstStyle/>
          <a:p>
            <a:r>
              <a:rPr lang="en-GB" dirty="0"/>
              <a:t>Investment and Budget Planning</a:t>
            </a:r>
            <a:endParaRPr lang="en-US" dirty="0"/>
          </a:p>
        </p:txBody>
      </p:sp>
      <p:sp>
        <p:nvSpPr>
          <p:cNvPr id="13" name="Subtitle 29"/>
          <p:cNvSpPr txBox="1">
            <a:spLocks/>
          </p:cNvSpPr>
          <p:nvPr/>
        </p:nvSpPr>
        <p:spPr>
          <a:xfrm>
            <a:off x="436832" y="6209322"/>
            <a:ext cx="10269267" cy="438582"/>
          </a:xfrm>
          <a:prstGeom prst="rect">
            <a:avLst/>
          </a:prstGeom>
        </p:spPr>
        <p:txBody>
          <a:bodyPr vert="horz" wrap="square" lIns="0" tIns="45720" rIns="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500" dirty="0"/>
              <a:t>Powered By Axtria Marketing IQ™ | Strat-IP Training Guide | May 2019</a:t>
            </a:r>
          </a:p>
        </p:txBody>
      </p:sp>
      <p:sp>
        <p:nvSpPr>
          <p:cNvPr id="15" name="Rectangle 14"/>
          <p:cNvSpPr/>
          <p:nvPr/>
        </p:nvSpPr>
        <p:spPr>
          <a:xfrm>
            <a:off x="1588" y="5516881"/>
            <a:ext cx="1220946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26842" y="260727"/>
            <a:ext cx="1940829" cy="642527"/>
          </a:xfrm>
          <a:prstGeom prst="rect">
            <a:avLst/>
          </a:prstGeom>
        </p:spPr>
      </p:pic>
    </p:spTree>
    <p:extLst>
      <p:ext uri="{BB962C8B-B14F-4D97-AF65-F5344CB8AC3E}">
        <p14:creationId xmlns:p14="http://schemas.microsoft.com/office/powerpoint/2010/main" val="3703393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53"/>
          </p:nvPr>
        </p:nvPicPr>
        <p:blipFill>
          <a:blip r:embed="rId2" cstate="email">
            <a:extLst>
              <a:ext uri="{28A0092B-C50C-407E-A947-70E740481C1C}">
                <a14:useLocalDpi xmlns:a14="http://schemas.microsoft.com/office/drawing/2010/main"/>
              </a:ext>
            </a:extLst>
          </a:blip>
          <a:srcRect/>
          <a:stretch>
            <a:fillRect/>
          </a:stretch>
        </p:blipFill>
        <p:spPr>
          <a:xfrm>
            <a:off x="-1" y="0"/>
            <a:ext cx="6299201" cy="6858000"/>
          </a:xfrm>
        </p:spPr>
      </p:pic>
      <p:sp>
        <p:nvSpPr>
          <p:cNvPr id="7" name="Rectangle 6"/>
          <p:cNvSpPr/>
          <p:nvPr/>
        </p:nvSpPr>
        <p:spPr>
          <a:xfrm>
            <a:off x="12122728" y="0"/>
            <a:ext cx="73152"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7"/>
          <p:cNvSpPr>
            <a:spLocks noGrp="1"/>
          </p:cNvSpPr>
          <p:nvPr>
            <p:ph type="title"/>
          </p:nvPr>
        </p:nvSpPr>
        <p:spPr>
          <a:xfrm>
            <a:off x="6629400" y="114300"/>
            <a:ext cx="4092347" cy="685799"/>
          </a:xfrm>
        </p:spPr>
        <p:txBody>
          <a:bodyPr lIns="0" rIns="0" anchor="t">
            <a:normAutofit fontScale="90000"/>
          </a:bodyPr>
          <a:lstStyle/>
          <a:p>
            <a:r>
              <a:rPr lang="en-US" dirty="0">
                <a:latin typeface="Franklin Gothic Book" panose="020B0503020102020204" pitchFamily="34" charset="0"/>
              </a:rPr>
              <a:t>Content</a:t>
            </a:r>
          </a:p>
        </p:txBody>
      </p:sp>
      <p:sp>
        <p:nvSpPr>
          <p:cNvPr id="12" name="Subtitle 8"/>
          <p:cNvSpPr>
            <a:spLocks noGrp="1"/>
          </p:cNvSpPr>
          <p:nvPr>
            <p:ph type="subTitle" idx="13"/>
          </p:nvPr>
        </p:nvSpPr>
        <p:spPr>
          <a:xfrm>
            <a:off x="6553200" y="880455"/>
            <a:ext cx="5493328" cy="5852884"/>
          </a:xfrm>
        </p:spPr>
        <p:txBody>
          <a:bodyPr vert="horz" wrap="square" lIns="0" tIns="45720" rIns="0" bIns="45720" rtlCol="0" anchor="t">
            <a:spAutoFit/>
          </a:bodyPr>
          <a:lstStyle/>
          <a:p>
            <a:pPr marL="228600" indent="-228600">
              <a:buFont typeface="+mj-lt"/>
              <a:buAutoNum type="arabicPeriod"/>
            </a:pPr>
            <a:r>
              <a:rPr lang="en-US" sz="1200" dirty="0"/>
              <a:t> </a:t>
            </a:r>
            <a:r>
              <a:rPr lang="en-US" sz="1200" dirty="0">
                <a:hlinkClick r:id="rId3" action="ppaction://hlinksldjump">
                  <a:extLst>
                    <a:ext uri="{A12FA001-AC4F-418D-AE19-62706E023703}">
                      <ahyp:hlinkClr xmlns:ahyp="http://schemas.microsoft.com/office/drawing/2018/hyperlinkcolor" val="tx"/>
                    </a:ext>
                  </a:extLst>
                </a:hlinkClick>
              </a:rPr>
              <a:t> Business Process Overview</a:t>
            </a:r>
            <a:endParaRPr lang="en-US" sz="1200" dirty="0"/>
          </a:p>
          <a:p>
            <a:pPr marL="228600" indent="-228600">
              <a:buFont typeface="+mj-lt"/>
              <a:buAutoNum type="arabicPeriod"/>
            </a:pPr>
            <a:r>
              <a:rPr lang="en-US" sz="1200" dirty="0">
                <a:solidFill>
                  <a:schemeClr val="accent1"/>
                </a:solidFill>
                <a:hlinkClick r:id="rId4" action="ppaction://hlinksldjump">
                  <a:extLst>
                    <a:ext uri="{A12FA001-AC4F-418D-AE19-62706E023703}">
                      <ahyp:hlinkClr xmlns:ahyp="http://schemas.microsoft.com/office/drawing/2018/hyperlinkcolor" val="tx"/>
                    </a:ext>
                  </a:extLst>
                </a:hlinkClick>
              </a:rPr>
              <a:t> </a:t>
            </a:r>
            <a:r>
              <a:rPr lang="en-US" sz="1200" dirty="0">
                <a:hlinkClick r:id="rId4" action="ppaction://hlinksldjump">
                  <a:extLst>
                    <a:ext uri="{A12FA001-AC4F-418D-AE19-62706E023703}">
                      <ahyp:hlinkClr xmlns:ahyp="http://schemas.microsoft.com/office/drawing/2018/hyperlinkcolor" val="tx"/>
                    </a:ext>
                  </a:extLst>
                </a:hlinkClick>
              </a:rPr>
              <a:t>User Login and User Access</a:t>
            </a:r>
            <a:endParaRPr lang="en-US" sz="1200" dirty="0"/>
          </a:p>
          <a:p>
            <a:pPr marL="228600" indent="-228600">
              <a:buFont typeface="+mj-lt"/>
              <a:buAutoNum type="arabicPeriod"/>
            </a:pPr>
            <a:r>
              <a:rPr lang="en-US" sz="1200" b="1" dirty="0">
                <a:solidFill>
                  <a:schemeClr val="accent1"/>
                </a:solidFill>
              </a:rPr>
              <a:t> </a:t>
            </a:r>
            <a:r>
              <a:rPr lang="en-US" sz="1200" b="1" dirty="0">
                <a:solidFill>
                  <a:schemeClr val="accent1"/>
                </a:solidFill>
                <a:hlinkClick r:id="rId5" action="ppaction://hlinksldjump">
                  <a:extLst>
                    <a:ext uri="{A12FA001-AC4F-418D-AE19-62706E023703}">
                      <ahyp:hlinkClr xmlns:ahyp="http://schemas.microsoft.com/office/drawing/2018/hyperlinkcolor" val="tx"/>
                    </a:ext>
                  </a:extLst>
                </a:hlinkClick>
              </a:rPr>
              <a:t>Open New Planning Session</a:t>
            </a:r>
            <a:endParaRPr lang="en-US" sz="1200" b="1" dirty="0">
              <a:solidFill>
                <a:schemeClr val="accent1"/>
              </a:solidFill>
            </a:endParaRPr>
          </a:p>
          <a:p>
            <a:pPr marL="228600" indent="-228600">
              <a:buFont typeface="+mj-lt"/>
              <a:buAutoNum type="arabicPeriod"/>
            </a:pPr>
            <a:r>
              <a:rPr lang="en-US" sz="1200" dirty="0"/>
              <a:t> </a:t>
            </a:r>
            <a:r>
              <a:rPr lang="en-US" sz="1200" dirty="0">
                <a:hlinkClick r:id="rId6" action="ppaction://hlinksldjump"/>
              </a:rPr>
              <a:t>Data Load</a:t>
            </a:r>
            <a:endParaRPr lang="en-US" sz="1200" dirty="0"/>
          </a:p>
          <a:p>
            <a:pPr marL="228600" indent="-228600">
              <a:buFont typeface="+mj-lt"/>
              <a:buAutoNum type="arabicPeriod"/>
            </a:pPr>
            <a:r>
              <a:rPr lang="en-US" sz="1200" dirty="0"/>
              <a:t> </a:t>
            </a:r>
            <a:r>
              <a:rPr lang="en-US" sz="1200" dirty="0">
                <a:hlinkClick r:id="rId7" action="ppaction://hlinksldjump"/>
              </a:rPr>
              <a:t>Create Scenario</a:t>
            </a:r>
            <a:endParaRPr lang="en-US" sz="1200" dirty="0"/>
          </a:p>
          <a:p>
            <a:pPr marL="228600" indent="-228600">
              <a:buFont typeface="+mj-lt"/>
              <a:buAutoNum type="arabicPeriod"/>
            </a:pPr>
            <a:r>
              <a:rPr lang="en-US" sz="1200" dirty="0"/>
              <a:t> </a:t>
            </a:r>
            <a:r>
              <a:rPr lang="en-US" sz="1200" dirty="0">
                <a:hlinkClick r:id="rId8" action="ppaction://hlinksldjump"/>
              </a:rPr>
              <a:t>Historical Spend Rate with Historical Allocation</a:t>
            </a:r>
            <a:r>
              <a:rPr lang="en-US" sz="1200" dirty="0">
                <a:solidFill>
                  <a:schemeClr val="tx2"/>
                </a:solidFill>
                <a:hlinkClick r:id="rId8" action="ppaction://hlinksldjump"/>
              </a:rPr>
              <a:t> </a:t>
            </a:r>
            <a:endParaRPr lang="en-US" sz="1200" dirty="0">
              <a:solidFill>
                <a:schemeClr val="tx2"/>
              </a:solidFill>
            </a:endParaRPr>
          </a:p>
          <a:p>
            <a:pPr marL="228600" indent="-228600">
              <a:buFont typeface="+mj-lt"/>
              <a:buAutoNum type="arabicPeriod"/>
            </a:pPr>
            <a:r>
              <a:rPr lang="en-US" sz="1200" dirty="0"/>
              <a:t> </a:t>
            </a:r>
            <a:r>
              <a:rPr lang="en-US" sz="1200" dirty="0">
                <a:hlinkClick r:id="rId9" action="ppaction://hlinksldjump"/>
              </a:rPr>
              <a:t>Historical Spend Rate with Optimal Allocation</a:t>
            </a:r>
            <a:endParaRPr lang="en-US" sz="1200" dirty="0"/>
          </a:p>
          <a:p>
            <a:pPr marL="228600" indent="-228600">
              <a:buFont typeface="+mj-lt"/>
              <a:buAutoNum type="arabicPeriod"/>
            </a:pPr>
            <a:r>
              <a:rPr lang="en-US" sz="1200" dirty="0"/>
              <a:t> </a:t>
            </a:r>
            <a:r>
              <a:rPr lang="en-US" sz="1200" dirty="0">
                <a:hlinkClick r:id="rId10" action="ppaction://hlinksldjump"/>
              </a:rPr>
              <a:t>Profit Maximization</a:t>
            </a:r>
            <a:endParaRPr lang="en-US" sz="1200" dirty="0"/>
          </a:p>
          <a:p>
            <a:pPr marL="228600" indent="-228600">
              <a:buFont typeface="+mj-lt"/>
              <a:buAutoNum type="arabicPeriod"/>
            </a:pPr>
            <a:r>
              <a:rPr lang="en-US" sz="1200" dirty="0"/>
              <a:t> </a:t>
            </a:r>
            <a:r>
              <a:rPr lang="en-US" sz="1200" dirty="0">
                <a:hlinkClick r:id="rId11" action="ppaction://hlinksldjump"/>
              </a:rPr>
              <a:t>Budget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hlinkClick r:id="rId11" action="ppaction://hlinksldjump"/>
              </a:rPr>
              <a:t>Budget Planner with Optimal Allocation</a:t>
            </a:r>
            <a:endParaRPr lang="en-US" sz="1200" dirty="0">
              <a:solidFill>
                <a:schemeClr val="tx2"/>
              </a:solidFill>
            </a:endParaRPr>
          </a:p>
          <a:p>
            <a:pPr marL="228600" indent="-228600">
              <a:buFont typeface="+mj-lt"/>
              <a:buAutoNum type="arabicPeriod"/>
            </a:pPr>
            <a:r>
              <a:rPr lang="en-US" sz="1200" dirty="0"/>
              <a:t> </a:t>
            </a:r>
            <a:r>
              <a:rPr lang="en-US" sz="1200" dirty="0">
                <a:hlinkClick r:id="rId12" action="ppaction://hlinksldjump"/>
              </a:rPr>
              <a:t>Budget Planner with Custom Allocation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3" action="ppaction://hlinksldjump"/>
              </a:rPr>
              <a:t>Sales</a:t>
            </a:r>
            <a:r>
              <a:rPr lang="en-US" sz="1200" dirty="0">
                <a:hlinkClick r:id="rId13" action="ppaction://hlinksldjump"/>
              </a:rPr>
              <a: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4" action="ppaction://hlinksldjump"/>
              </a:rPr>
              <a:t>Sales</a:t>
            </a:r>
            <a:r>
              <a:rPr lang="en-US" sz="1200" dirty="0">
                <a:hlinkClick r:id="rId14" action="ppaction://hlinksldjump"/>
              </a:rPr>
              <a:t> Planner with Optimal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5" action="ppaction://hlinksldjump"/>
              </a:rPr>
              <a:t>Sales</a:t>
            </a:r>
            <a:r>
              <a:rPr lang="en-US" sz="1200" dirty="0">
                <a:hlinkClick r:id="rId15" action="ppaction://hlinksldjump"/>
              </a:rPr>
              <a:t> Planner with Custom Allocation</a:t>
            </a:r>
            <a:endParaRPr lang="en-US" sz="1200" dirty="0"/>
          </a:p>
          <a:p>
            <a:pPr marL="228600" indent="-228600">
              <a:buFont typeface="+mj-lt"/>
              <a:buAutoNum type="arabicPeriod"/>
            </a:pPr>
            <a:r>
              <a:rPr lang="en-US" sz="1200" dirty="0">
                <a:solidFill>
                  <a:schemeClr val="tx2"/>
                </a:solidFill>
              </a:rPr>
              <a:t> </a:t>
            </a:r>
            <a:r>
              <a:rPr lang="en-US" sz="1200" dirty="0">
                <a:hlinkClick r:id="rId16" action="ppaction://hlinksldjump"/>
              </a:rPr>
              <a:t>Save Planning Scenario</a:t>
            </a:r>
            <a:endParaRPr lang="en-US" sz="1200" dirty="0"/>
          </a:p>
          <a:p>
            <a:pPr marL="228600" indent="-228600">
              <a:buFont typeface="+mj-lt"/>
              <a:buAutoNum type="arabicPeriod"/>
            </a:pPr>
            <a:r>
              <a:rPr lang="en-US" sz="1200" dirty="0">
                <a:solidFill>
                  <a:schemeClr val="tx2"/>
                </a:solidFill>
                <a:hlinkClick r:id="rId17" action="ppaction://hlinksldjump"/>
              </a:rPr>
              <a:t> </a:t>
            </a:r>
            <a:r>
              <a:rPr lang="en-US" sz="1200" dirty="0">
                <a:hlinkClick r:id="rId17" action="ppaction://hlinksldjump"/>
              </a:rPr>
              <a:t>Scenario Visualization: Dollar Value Comparison</a:t>
            </a:r>
            <a:endParaRPr lang="en-US" sz="1200" dirty="0"/>
          </a:p>
          <a:p>
            <a:pPr marL="228600" indent="-228600">
              <a:buFont typeface="+mj-lt"/>
              <a:buAutoNum type="arabicPeriod"/>
            </a:pPr>
            <a:r>
              <a:rPr lang="en-US" sz="1200" dirty="0">
                <a:hlinkClick r:id="rId18" action="ppaction://hlinksldjump"/>
              </a:rPr>
              <a:t> Scenario Visualization: Percentage Value Comparison &amp; Extended Explanation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9" action="ppaction://hlinksldjump"/>
              </a:rPr>
              <a:t>Scenario Visualization: Brand Manager &amp; Deep Dive/Analyst Views </a:t>
            </a:r>
            <a:endParaRPr lang="en-US" sz="1200" dirty="0"/>
          </a:p>
          <a:p>
            <a:pPr marL="228600" indent="-228600">
              <a:buFont typeface="+mj-lt"/>
              <a:buAutoNum type="arabicPeriod"/>
            </a:pPr>
            <a:r>
              <a:rPr lang="en-US" sz="1200" dirty="0">
                <a:solidFill>
                  <a:schemeClr val="tx2"/>
                </a:solidFill>
                <a:hlinkClick r:id="rId20" action="ppaction://hlinksldjump"/>
              </a:rPr>
              <a:t>FAQs</a:t>
            </a:r>
            <a:endParaRPr lang="en-US" sz="1200" dirty="0">
              <a:solidFill>
                <a:schemeClr val="tx2"/>
              </a:solidFill>
            </a:endParaRPr>
          </a:p>
          <a:p>
            <a:pPr marL="228600" indent="-228600">
              <a:buFont typeface="+mj-lt"/>
              <a:buAutoNum type="arabicPeriod"/>
            </a:pPr>
            <a:endParaRPr lang="en-US" sz="1200" dirty="0">
              <a:solidFill>
                <a:schemeClr val="tx2"/>
              </a:solidFill>
            </a:endParaRPr>
          </a:p>
        </p:txBody>
      </p:sp>
    </p:spTree>
    <p:extLst>
      <p:ext uri="{BB962C8B-B14F-4D97-AF65-F5344CB8AC3E}">
        <p14:creationId xmlns:p14="http://schemas.microsoft.com/office/powerpoint/2010/main" val="3584167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Planning Session</a:t>
            </a:r>
          </a:p>
        </p:txBody>
      </p:sp>
      <p:sp>
        <p:nvSpPr>
          <p:cNvPr id="4" name="Subtitle 3"/>
          <p:cNvSpPr>
            <a:spLocks noGrp="1"/>
          </p:cNvSpPr>
          <p:nvPr>
            <p:ph type="subTitle" idx="13"/>
          </p:nvPr>
        </p:nvSpPr>
        <p:spPr/>
        <p:txBody>
          <a:bodyPr/>
          <a:lstStyle/>
          <a:p>
            <a:endParaRPr lang="en-US" dirty="0"/>
          </a:p>
        </p:txBody>
      </p:sp>
      <p:sp>
        <p:nvSpPr>
          <p:cNvPr id="135" name="Rectangle 134"/>
          <p:cNvSpPr/>
          <p:nvPr/>
        </p:nvSpPr>
        <p:spPr>
          <a:xfrm>
            <a:off x="785410" y="1333500"/>
            <a:ext cx="10744200" cy="5632311"/>
          </a:xfrm>
          <a:prstGeom prst="rect">
            <a:avLst/>
          </a:prstGeom>
        </p:spPr>
        <p:txBody>
          <a:bodyPr wrap="square">
            <a:spAutoFit/>
          </a:bodyPr>
          <a:lstStyle/>
          <a:p>
            <a:r>
              <a:rPr lang="en-US" dirty="0"/>
              <a:t>Strat-IP enables robust planning by allowing users to quickly and easily create planning sessions.</a:t>
            </a:r>
          </a:p>
          <a:p>
            <a:endParaRPr lang="en-US" dirty="0"/>
          </a:p>
          <a:p>
            <a:r>
              <a:rPr lang="en-US" dirty="0"/>
              <a:t>Upon login, users are able to easily set up planning sessions from the initial screens.</a:t>
            </a:r>
          </a:p>
          <a:p>
            <a:endParaRPr lang="en-US" dirty="0"/>
          </a:p>
          <a:p>
            <a:r>
              <a:rPr lang="en-US" b="1" dirty="0"/>
              <a:t>Planning sessions </a:t>
            </a:r>
            <a:r>
              <a:rPr lang="en-US" dirty="0"/>
              <a:t>are the planning period or time horizon for spend and the associated change in forecast. Sessions are created by having and loading promotional response models for each channel (loaded as csv files), historical sales data (loaded as csv files), and historical spend data (loaded as csv).</a:t>
            </a:r>
          </a:p>
          <a:p>
            <a:r>
              <a:rPr lang="en-US" dirty="0"/>
              <a:t>The actual historical spend data may, for instance be until July 2018, however, the model is robust to enable the planning horizon to start in November 2018.  Even if there is a gap in data – say August 2018 to October 2018, the model can bridge the gap….(known as the gap period)</a:t>
            </a:r>
          </a:p>
          <a:p>
            <a:endParaRPr lang="en-US" dirty="0"/>
          </a:p>
          <a:p>
            <a:r>
              <a:rPr lang="en-US" dirty="0"/>
              <a:t>For instance, the user is able to initially select the future time period and length to model out such as 6 months into the future. Once the selection for the future time period is made then this will be the time period modeled out into the future for any scenarios under this planning session. </a:t>
            </a:r>
            <a:r>
              <a:rPr lang="en-US" dirty="0">
                <a:highlight>
                  <a:srgbClr val="FFFFFF"/>
                </a:highlight>
              </a:rPr>
              <a:t>Thus, the shape of the response curve will remain the same throughout the planning session.</a:t>
            </a:r>
          </a:p>
          <a:p>
            <a:endParaRPr lang="en-US" dirty="0"/>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val="3745673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Activate Planning Session </a:t>
            </a:r>
          </a:p>
        </p:txBody>
      </p:sp>
      <p:sp>
        <p:nvSpPr>
          <p:cNvPr id="7" name="Subtitle 6">
            <a:extLst>
              <a:ext uri="{FF2B5EF4-FFF2-40B4-BE49-F238E27FC236}">
                <a16:creationId xmlns:a16="http://schemas.microsoft.com/office/drawing/2014/main" id="{040878F2-F009-4B92-9CE9-3ADFB4E2DA25}"/>
              </a:ext>
            </a:extLst>
          </p:cNvPr>
          <p:cNvSpPr>
            <a:spLocks noGrp="1"/>
          </p:cNvSpPr>
          <p:nvPr>
            <p:ph type="subTitle" idx="13"/>
          </p:nvPr>
        </p:nvSpPr>
        <p:spPr/>
        <p:txBody>
          <a:bodyPr/>
          <a:lstStyle/>
          <a:p>
            <a:endParaRPr lang="en-US"/>
          </a:p>
        </p:txBody>
      </p:sp>
      <p:sp>
        <p:nvSpPr>
          <p:cNvPr id="10" name="TextBox 9">
            <a:extLst>
              <a:ext uri="{FF2B5EF4-FFF2-40B4-BE49-F238E27FC236}">
                <a16:creationId xmlns:a16="http://schemas.microsoft.com/office/drawing/2014/main" id="{4D349415-4195-4B24-85E1-90FA3BFB85D7}"/>
              </a:ext>
            </a:extLst>
          </p:cNvPr>
          <p:cNvSpPr txBox="1"/>
          <p:nvPr/>
        </p:nvSpPr>
        <p:spPr>
          <a:xfrm rot="10800000" flipH="1" flipV="1">
            <a:off x="854910" y="1068524"/>
            <a:ext cx="10950601" cy="5386090"/>
          </a:xfrm>
          <a:prstGeom prst="rect">
            <a:avLst/>
          </a:prstGeom>
          <a:noFill/>
        </p:spPr>
        <p:txBody>
          <a:bodyPr wrap="square" rtlCol="0">
            <a:spAutoFit/>
          </a:bodyPr>
          <a:lstStyle/>
          <a:p>
            <a:r>
              <a:rPr lang="en-US" dirty="0"/>
              <a:t>There are two ways to activate a planning session-</a:t>
            </a:r>
          </a:p>
          <a:p>
            <a:endParaRPr lang="en-US" b="1" dirty="0"/>
          </a:p>
          <a:p>
            <a:r>
              <a:rPr lang="en-US" b="1" dirty="0"/>
              <a:t>1: Create a New Planning Session- </a:t>
            </a:r>
          </a:p>
          <a:p>
            <a:pPr marL="285750" indent="-285750">
              <a:buFont typeface="Arial" panose="020B0604020202020204" pitchFamily="34" charset="0"/>
              <a:buChar char="•"/>
            </a:pPr>
            <a:r>
              <a:rPr lang="en-US" dirty="0"/>
              <a:t>User can create New Planning Session if user want to work on new brand.</a:t>
            </a:r>
          </a:p>
          <a:p>
            <a:pPr marL="285750" indent="-285750">
              <a:buFont typeface="Arial" panose="020B0604020202020204" pitchFamily="34" charset="0"/>
              <a:buChar char="•"/>
            </a:pPr>
            <a:r>
              <a:rPr lang="en-US" dirty="0"/>
              <a:t>User can create New Planning Session if user wants to use new data files for the planning session.</a:t>
            </a:r>
          </a:p>
          <a:p>
            <a:pPr marL="285750" indent="-285750">
              <a:buFont typeface="Arial" panose="020B0604020202020204" pitchFamily="34" charset="0"/>
              <a:buChar char="•"/>
            </a:pPr>
            <a:r>
              <a:rPr lang="en-US" dirty="0"/>
              <a:t>User can create New Planning Session if user wants to plan for different planning period, as planning period is not editable.</a:t>
            </a:r>
          </a:p>
          <a:p>
            <a:endParaRPr lang="en-US" b="1" dirty="0"/>
          </a:p>
          <a:p>
            <a:r>
              <a:rPr lang="en-US" b="1" dirty="0"/>
              <a:t>2: Choose an Existing Planning Session- </a:t>
            </a:r>
          </a:p>
          <a:p>
            <a:pPr marL="285750" indent="-285750">
              <a:buFont typeface="Arial" panose="020B0604020202020204" pitchFamily="34" charset="0"/>
              <a:buChar char="•"/>
            </a:pPr>
            <a:r>
              <a:rPr lang="en-US" dirty="0"/>
              <a:t>Users can choose from the previous Planning Sessions created by them or shared with them by other users.</a:t>
            </a:r>
          </a:p>
          <a:p>
            <a:pPr marL="285750" indent="-285750">
              <a:buFont typeface="Arial" panose="020B0604020202020204" pitchFamily="34" charset="0"/>
              <a:buChar char="•"/>
            </a:pPr>
            <a:r>
              <a:rPr lang="en-US" dirty="0"/>
              <a:t>In existing planning Session values for A&amp;P and Non-A&amp;P channel will be persistent. </a:t>
            </a:r>
          </a:p>
          <a:p>
            <a:pPr marL="285750" indent="-285750">
              <a:buFont typeface="Arial" panose="020B0604020202020204" pitchFamily="34" charset="0"/>
              <a:buChar char="•"/>
            </a:pPr>
            <a:r>
              <a:rPr lang="en-US" dirty="0"/>
              <a:t>User can either use those values or can modify. </a:t>
            </a:r>
          </a:p>
          <a:p>
            <a:endParaRPr lang="en-US" dirty="0"/>
          </a:p>
          <a:p>
            <a:pPr algn="ctr"/>
            <a:r>
              <a:rPr lang="en-US" sz="2000" b="1" dirty="0"/>
              <a:t>Best Practice for Planning Session:</a:t>
            </a:r>
          </a:p>
          <a:p>
            <a:pPr marL="342900" indent="-342900">
              <a:buFont typeface="+mj-lt"/>
              <a:buAutoNum type="arabicPeriod"/>
            </a:pPr>
            <a:r>
              <a:rPr lang="en-US" sz="1600" dirty="0"/>
              <a:t>Analysts familiar with the response curves and other data sets should create new planning session and share the planning session with Brand Team and other business users. These users will typically have Planner or Reviewer user types enabling them to view the planning sessions created by Analysts.</a:t>
            </a:r>
          </a:p>
          <a:p>
            <a:pPr marL="342900" indent="-342900">
              <a:buFont typeface="+mj-lt"/>
              <a:buAutoNum type="arabicPeriod"/>
            </a:pPr>
            <a:r>
              <a:rPr lang="en-US" sz="1600" dirty="0"/>
              <a:t>Using an existing planning session will enable the users to use data files, Planning Sessions configuration, and A&amp;P and Non- A&amp;P channels data inputted by the Analysts.</a:t>
            </a:r>
          </a:p>
        </p:txBody>
      </p:sp>
    </p:spTree>
    <p:extLst>
      <p:ext uri="{BB962C8B-B14F-4D97-AF65-F5344CB8AC3E}">
        <p14:creationId xmlns:p14="http://schemas.microsoft.com/office/powerpoint/2010/main" val="3126838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pic>
        <p:nvPicPr>
          <p:cNvPr id="8" name="Picture 7">
            <a:extLst>
              <a:ext uri="{FF2B5EF4-FFF2-40B4-BE49-F238E27FC236}">
                <a16:creationId xmlns:a16="http://schemas.microsoft.com/office/drawing/2014/main" id="{F27604C5-7521-4C9D-8A07-8AE7192D5E1B}"/>
              </a:ext>
            </a:extLst>
          </p:cNvPr>
          <p:cNvPicPr>
            <a:picLocks noChangeAspect="1"/>
          </p:cNvPicPr>
          <p:nvPr/>
        </p:nvPicPr>
        <p:blipFill rotWithShape="1">
          <a:blip r:embed="rId3"/>
          <a:srcRect l="17693" t="13776" r="17187" b="30756"/>
          <a:stretch/>
        </p:blipFill>
        <p:spPr>
          <a:xfrm>
            <a:off x="990600" y="1544069"/>
            <a:ext cx="6134100" cy="3021937"/>
          </a:xfrm>
          <a:prstGeom prst="rect">
            <a:avLst/>
          </a:prstGeom>
        </p:spPr>
      </p:pic>
      <p:sp>
        <p:nvSpPr>
          <p:cNvPr id="3" name="Title 2"/>
          <p:cNvSpPr>
            <a:spLocks noGrp="1"/>
          </p:cNvSpPr>
          <p:nvPr>
            <p:ph type="title"/>
          </p:nvPr>
        </p:nvSpPr>
        <p:spPr/>
        <p:txBody>
          <a:bodyPr/>
          <a:lstStyle/>
          <a:p>
            <a:r>
              <a:rPr lang="en-US" dirty="0"/>
              <a:t>Open New Planning Session </a:t>
            </a:r>
          </a:p>
        </p:txBody>
      </p:sp>
      <p:sp>
        <p:nvSpPr>
          <p:cNvPr id="4" name="Subtitle 3"/>
          <p:cNvSpPr>
            <a:spLocks noGrp="1"/>
          </p:cNvSpPr>
          <p:nvPr>
            <p:ph type="subTitle" idx="13"/>
          </p:nvPr>
        </p:nvSpPr>
        <p:spPr/>
        <p:txBody>
          <a:bodyPr/>
          <a:lstStyle/>
          <a:p>
            <a:r>
              <a:rPr lang="en-US" dirty="0"/>
              <a:t>Create a new scenario with new scenario name for a monthly/annual planning period</a:t>
            </a:r>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8600" indent="-228600">
              <a:spcAft>
                <a:spcPts val="600"/>
              </a:spcAft>
              <a:buAutoNum type="arabicPeriod"/>
            </a:pPr>
            <a:r>
              <a:rPr lang="en-US" sz="1200" dirty="0">
                <a:solidFill>
                  <a:schemeClr val="accent4"/>
                </a:solidFill>
              </a:rPr>
              <a:t>User has two options for creating a planning session. To create a new planning session user selects “Create a new planning session” card</a:t>
            </a:r>
          </a:p>
          <a:p>
            <a:pPr marL="228600" indent="-228600">
              <a:spcAft>
                <a:spcPts val="600"/>
              </a:spcAft>
              <a:buAutoNum type="arabicPeriod"/>
            </a:pPr>
            <a:r>
              <a:rPr lang="en-US" sz="1200" dirty="0">
                <a:solidFill>
                  <a:schemeClr val="accent4"/>
                </a:solidFill>
              </a:rPr>
              <a:t>On clicking “Create a new planning session” card user has the option of creating a new  </a:t>
            </a:r>
            <a:r>
              <a:rPr lang="en-US" sz="1200" b="1" dirty="0">
                <a:solidFill>
                  <a:schemeClr val="accent4"/>
                </a:solidFill>
              </a:rPr>
              <a:t>Planning Session Name </a:t>
            </a:r>
            <a:r>
              <a:rPr lang="en-US" sz="1200" dirty="0">
                <a:solidFill>
                  <a:schemeClr val="accent4"/>
                </a:solidFill>
              </a:rPr>
              <a:t>in the available boxes</a:t>
            </a:r>
          </a:p>
          <a:p>
            <a:pPr marL="228600" indent="-228600">
              <a:spcAft>
                <a:spcPts val="600"/>
              </a:spcAft>
              <a:buFontTx/>
              <a:buAutoNum type="arabicPeriod"/>
            </a:pPr>
            <a:r>
              <a:rPr lang="en-US" sz="1200" dirty="0">
                <a:solidFill>
                  <a:schemeClr val="accent4"/>
                </a:solidFill>
              </a:rPr>
              <a:t>User can also select the Planning Horizon by choosing </a:t>
            </a:r>
            <a:r>
              <a:rPr lang="en-US" sz="1200" b="1" dirty="0">
                <a:solidFill>
                  <a:schemeClr val="accent4"/>
                </a:solidFill>
              </a:rPr>
              <a:t>Annual</a:t>
            </a:r>
            <a:r>
              <a:rPr lang="en-US" sz="1200" dirty="0">
                <a:solidFill>
                  <a:schemeClr val="accent4"/>
                </a:solidFill>
              </a:rPr>
              <a:t> or </a:t>
            </a:r>
            <a:r>
              <a:rPr lang="en-US" sz="1200" b="1" dirty="0">
                <a:solidFill>
                  <a:schemeClr val="accent4"/>
                </a:solidFill>
              </a:rPr>
              <a:t>Monthly</a:t>
            </a:r>
            <a:r>
              <a:rPr lang="en-US" sz="1200" dirty="0">
                <a:solidFill>
                  <a:schemeClr val="accent4"/>
                </a:solidFill>
              </a:rPr>
              <a:t> option radio button. If an Annual option is chosen, user can select between </a:t>
            </a:r>
            <a:r>
              <a:rPr lang="en-US" sz="1200" b="1" dirty="0">
                <a:solidFill>
                  <a:schemeClr val="accent4"/>
                </a:solidFill>
              </a:rPr>
              <a:t>Calendar Year </a:t>
            </a:r>
            <a:r>
              <a:rPr lang="en-US" sz="1200" dirty="0">
                <a:solidFill>
                  <a:schemeClr val="accent4"/>
                </a:solidFill>
              </a:rPr>
              <a:t>or </a:t>
            </a:r>
            <a:r>
              <a:rPr lang="en-US" sz="1200" b="1" dirty="0">
                <a:solidFill>
                  <a:schemeClr val="accent4"/>
                </a:solidFill>
              </a:rPr>
              <a:t>Fiscal Year</a:t>
            </a:r>
          </a:p>
          <a:p>
            <a:pPr marL="228600" indent="-228600">
              <a:spcAft>
                <a:spcPts val="600"/>
              </a:spcAft>
              <a:buFontTx/>
              <a:buAutoNum type="arabicPeriod"/>
            </a:pPr>
            <a:r>
              <a:rPr lang="en-US" sz="1200" dirty="0">
                <a:solidFill>
                  <a:schemeClr val="accent4"/>
                </a:solidFill>
              </a:rPr>
              <a:t>Click </a:t>
            </a:r>
            <a:r>
              <a:rPr lang="en-US" sz="1200" b="1" dirty="0">
                <a:solidFill>
                  <a:schemeClr val="accent4"/>
                </a:solidFill>
              </a:rPr>
              <a:t>Next</a:t>
            </a:r>
            <a:r>
              <a:rPr lang="en-US" sz="1200" dirty="0">
                <a:solidFill>
                  <a:schemeClr val="accent4"/>
                </a:solidFill>
              </a:rPr>
              <a:t> to Save the New Scenario and proceed</a:t>
            </a:r>
          </a:p>
          <a:p>
            <a:pPr marL="228600" indent="-228600">
              <a:spcAft>
                <a:spcPts val="600"/>
              </a:spcAft>
              <a:buFontTx/>
              <a:buAutoNum type="arabicPeriod"/>
            </a:pPr>
            <a:endParaRPr lang="en-US" sz="1200" dirty="0">
              <a:solidFill>
                <a:schemeClr val="accent4"/>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sp>
        <p:nvSpPr>
          <p:cNvPr id="18" name="Freeform 183"/>
          <p:cNvSpPr>
            <a:spLocks noEditPoints="1"/>
          </p:cNvSpPr>
          <p:nvPr/>
        </p:nvSpPr>
        <p:spPr bwMode="auto">
          <a:xfrm>
            <a:off x="8915400" y="357073"/>
            <a:ext cx="331932" cy="330620"/>
          </a:xfrm>
          <a:custGeom>
            <a:avLst/>
            <a:gdLst/>
            <a:ahLst/>
            <a:cxnLst>
              <a:cxn ang="0">
                <a:pos x="128" y="256"/>
              </a:cxn>
              <a:cxn ang="0">
                <a:pos x="0" y="128"/>
              </a:cxn>
              <a:cxn ang="0">
                <a:pos x="128" y="0"/>
              </a:cxn>
              <a:cxn ang="0">
                <a:pos x="256" y="128"/>
              </a:cxn>
              <a:cxn ang="0">
                <a:pos x="128" y="256"/>
              </a:cxn>
              <a:cxn ang="0">
                <a:pos x="128" y="24"/>
              </a:cxn>
              <a:cxn ang="0">
                <a:pos x="24" y="128"/>
              </a:cxn>
              <a:cxn ang="0">
                <a:pos x="51" y="198"/>
              </a:cxn>
              <a:cxn ang="0">
                <a:pos x="80" y="188"/>
              </a:cxn>
              <a:cxn ang="0">
                <a:pos x="105" y="177"/>
              </a:cxn>
              <a:cxn ang="0">
                <a:pos x="105" y="158"/>
              </a:cxn>
              <a:cxn ang="0">
                <a:pos x="95" y="134"/>
              </a:cxn>
              <a:cxn ang="0">
                <a:pos x="89" y="125"/>
              </a:cxn>
              <a:cxn ang="0">
                <a:pos x="92" y="108"/>
              </a:cxn>
              <a:cxn ang="0">
                <a:pos x="90" y="87"/>
              </a:cxn>
              <a:cxn ang="0">
                <a:pos x="128" y="56"/>
              </a:cxn>
              <a:cxn ang="0">
                <a:pos x="166" y="87"/>
              </a:cxn>
              <a:cxn ang="0">
                <a:pos x="164" y="108"/>
              </a:cxn>
              <a:cxn ang="0">
                <a:pos x="167" y="124"/>
              </a:cxn>
              <a:cxn ang="0">
                <a:pos x="161" y="134"/>
              </a:cxn>
              <a:cxn ang="0">
                <a:pos x="151" y="158"/>
              </a:cxn>
              <a:cxn ang="0">
                <a:pos x="151" y="177"/>
              </a:cxn>
              <a:cxn ang="0">
                <a:pos x="176" y="188"/>
              </a:cxn>
              <a:cxn ang="0">
                <a:pos x="205" y="198"/>
              </a:cxn>
              <a:cxn ang="0">
                <a:pos x="232" y="128"/>
              </a:cxn>
              <a:cxn ang="0">
                <a:pos x="128" y="24"/>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55"/>
                  <a:pt x="34" y="179"/>
                  <a:pt x="51" y="198"/>
                </a:cubicBezTo>
                <a:cubicBezTo>
                  <a:pt x="66" y="190"/>
                  <a:pt x="61" y="196"/>
                  <a:pt x="80" y="188"/>
                </a:cubicBezTo>
                <a:cubicBezTo>
                  <a:pt x="100" y="180"/>
                  <a:pt x="105" y="177"/>
                  <a:pt x="105" y="177"/>
                </a:cubicBezTo>
                <a:cubicBezTo>
                  <a:pt x="105" y="158"/>
                  <a:pt x="105" y="158"/>
                  <a:pt x="105" y="158"/>
                </a:cubicBezTo>
                <a:cubicBezTo>
                  <a:pt x="105" y="158"/>
                  <a:pt x="98" y="152"/>
                  <a:pt x="95" y="134"/>
                </a:cubicBezTo>
                <a:cubicBezTo>
                  <a:pt x="91" y="136"/>
                  <a:pt x="89" y="129"/>
                  <a:pt x="89" y="125"/>
                </a:cubicBezTo>
                <a:cubicBezTo>
                  <a:pt x="89" y="120"/>
                  <a:pt x="86" y="107"/>
                  <a:pt x="92" y="108"/>
                </a:cubicBezTo>
                <a:cubicBezTo>
                  <a:pt x="91" y="99"/>
                  <a:pt x="90" y="92"/>
                  <a:pt x="90" y="87"/>
                </a:cubicBezTo>
                <a:cubicBezTo>
                  <a:pt x="92" y="73"/>
                  <a:pt x="106" y="57"/>
                  <a:pt x="128" y="56"/>
                </a:cubicBezTo>
                <a:cubicBezTo>
                  <a:pt x="154" y="57"/>
                  <a:pt x="164" y="73"/>
                  <a:pt x="166" y="87"/>
                </a:cubicBezTo>
                <a:cubicBezTo>
                  <a:pt x="166" y="92"/>
                  <a:pt x="165" y="99"/>
                  <a:pt x="164" y="108"/>
                </a:cubicBezTo>
                <a:cubicBezTo>
                  <a:pt x="170" y="107"/>
                  <a:pt x="167" y="120"/>
                  <a:pt x="167" y="124"/>
                </a:cubicBezTo>
                <a:cubicBezTo>
                  <a:pt x="167" y="129"/>
                  <a:pt x="165" y="136"/>
                  <a:pt x="161" y="134"/>
                </a:cubicBezTo>
                <a:cubicBezTo>
                  <a:pt x="158" y="152"/>
                  <a:pt x="151" y="158"/>
                  <a:pt x="151" y="158"/>
                </a:cubicBezTo>
                <a:cubicBezTo>
                  <a:pt x="151" y="177"/>
                  <a:pt x="151" y="177"/>
                  <a:pt x="151" y="177"/>
                </a:cubicBezTo>
                <a:cubicBezTo>
                  <a:pt x="151" y="177"/>
                  <a:pt x="156" y="180"/>
                  <a:pt x="176" y="188"/>
                </a:cubicBezTo>
                <a:cubicBezTo>
                  <a:pt x="195" y="196"/>
                  <a:pt x="190" y="190"/>
                  <a:pt x="205" y="198"/>
                </a:cubicBezTo>
                <a:cubicBezTo>
                  <a:pt x="222" y="179"/>
                  <a:pt x="232" y="155"/>
                  <a:pt x="232" y="128"/>
                </a:cubicBezTo>
                <a:cubicBezTo>
                  <a:pt x="232" y="71"/>
                  <a:pt x="185" y="24"/>
                  <a:pt x="128" y="24"/>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Oval 12">
            <a:extLst>
              <a:ext uri="{FF2B5EF4-FFF2-40B4-BE49-F238E27FC236}">
                <a16:creationId xmlns:a16="http://schemas.microsoft.com/office/drawing/2014/main" id="{E7100041-A825-4D03-8BAB-1DC8A863A9FA}"/>
              </a:ext>
            </a:extLst>
          </p:cNvPr>
          <p:cNvSpPr/>
          <p:nvPr/>
        </p:nvSpPr>
        <p:spPr>
          <a:xfrm>
            <a:off x="2362200" y="21336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14" name="Oval 13">
            <a:extLst>
              <a:ext uri="{FF2B5EF4-FFF2-40B4-BE49-F238E27FC236}">
                <a16:creationId xmlns:a16="http://schemas.microsoft.com/office/drawing/2014/main" id="{21CB4FEE-7347-4F75-8E8B-8918DF5D21D5}"/>
              </a:ext>
            </a:extLst>
          </p:cNvPr>
          <p:cNvSpPr/>
          <p:nvPr/>
        </p:nvSpPr>
        <p:spPr>
          <a:xfrm>
            <a:off x="1863718" y="2573655"/>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
        <p:nvSpPr>
          <p:cNvPr id="16" name="Oval 15">
            <a:extLst>
              <a:ext uri="{FF2B5EF4-FFF2-40B4-BE49-F238E27FC236}">
                <a16:creationId xmlns:a16="http://schemas.microsoft.com/office/drawing/2014/main" id="{F859608E-D722-402F-9D03-313BCA182451}"/>
              </a:ext>
            </a:extLst>
          </p:cNvPr>
          <p:cNvSpPr/>
          <p:nvPr/>
        </p:nvSpPr>
        <p:spPr>
          <a:xfrm>
            <a:off x="4057650" y="3619196"/>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3</a:t>
            </a:r>
          </a:p>
        </p:txBody>
      </p:sp>
      <p:sp>
        <p:nvSpPr>
          <p:cNvPr id="17" name="Oval 16">
            <a:extLst>
              <a:ext uri="{FF2B5EF4-FFF2-40B4-BE49-F238E27FC236}">
                <a16:creationId xmlns:a16="http://schemas.microsoft.com/office/drawing/2014/main" id="{5FF4E29F-D853-4DA0-8762-B23BE4403FAC}"/>
              </a:ext>
            </a:extLst>
          </p:cNvPr>
          <p:cNvSpPr/>
          <p:nvPr/>
        </p:nvSpPr>
        <p:spPr>
          <a:xfrm>
            <a:off x="4533900" y="4264114"/>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4</a:t>
            </a:r>
          </a:p>
        </p:txBody>
      </p:sp>
    </p:spTree>
    <p:extLst>
      <p:ext uri="{BB962C8B-B14F-4D97-AF65-F5344CB8AC3E}">
        <p14:creationId xmlns:p14="http://schemas.microsoft.com/office/powerpoint/2010/main" val="357253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pic>
        <p:nvPicPr>
          <p:cNvPr id="15" name="Picture 14">
            <a:extLst>
              <a:ext uri="{FF2B5EF4-FFF2-40B4-BE49-F238E27FC236}">
                <a16:creationId xmlns:a16="http://schemas.microsoft.com/office/drawing/2014/main" id="{EDB7874D-8FD4-4804-A26D-8BE055057393}"/>
              </a:ext>
            </a:extLst>
          </p:cNvPr>
          <p:cNvPicPr>
            <a:picLocks noChangeAspect="1"/>
          </p:cNvPicPr>
          <p:nvPr/>
        </p:nvPicPr>
        <p:blipFill rotWithShape="1">
          <a:blip r:embed="rId3"/>
          <a:srcRect l="17500" t="13606" r="18125" b="27745"/>
          <a:stretch/>
        </p:blipFill>
        <p:spPr>
          <a:xfrm>
            <a:off x="1057925" y="1691143"/>
            <a:ext cx="5896769" cy="3020409"/>
          </a:xfrm>
          <a:prstGeom prst="rect">
            <a:avLst/>
          </a:prstGeom>
        </p:spPr>
      </p:pic>
      <p:sp>
        <p:nvSpPr>
          <p:cNvPr id="3" name="Title 2"/>
          <p:cNvSpPr>
            <a:spLocks noGrp="1"/>
          </p:cNvSpPr>
          <p:nvPr>
            <p:ph type="title"/>
          </p:nvPr>
        </p:nvSpPr>
        <p:spPr/>
        <p:txBody>
          <a:bodyPr/>
          <a:lstStyle/>
          <a:p>
            <a:r>
              <a:rPr lang="en-US" dirty="0"/>
              <a:t>Open Previous Planning Session </a:t>
            </a:r>
          </a:p>
        </p:txBody>
      </p:sp>
      <p:sp>
        <p:nvSpPr>
          <p:cNvPr id="4" name="Subtitle 3"/>
          <p:cNvSpPr>
            <a:spLocks noGrp="1"/>
          </p:cNvSpPr>
          <p:nvPr>
            <p:ph type="subTitle" idx="13"/>
          </p:nvPr>
        </p:nvSpPr>
        <p:spPr/>
        <p:txBody>
          <a:bodyPr/>
          <a:lstStyle/>
          <a:p>
            <a:r>
              <a:rPr lang="en-US" dirty="0"/>
              <a:t>Open a previously created scenario to execute specific available actions</a:t>
            </a:r>
          </a:p>
          <a:p>
            <a:endParaRPr lang="en-US" dirty="0"/>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8600" indent="-228600">
              <a:spcAft>
                <a:spcPts val="600"/>
              </a:spcAft>
              <a:buFontTx/>
              <a:buAutoNum type="arabicPeriod"/>
            </a:pPr>
            <a:r>
              <a:rPr lang="en-US" sz="1200" dirty="0">
                <a:solidFill>
                  <a:schemeClr val="accent4"/>
                </a:solidFill>
              </a:rPr>
              <a:t>If user clicks on </a:t>
            </a:r>
            <a:r>
              <a:rPr lang="en-US" sz="1200" b="1" dirty="0">
                <a:solidFill>
                  <a:schemeClr val="accent4"/>
                </a:solidFill>
              </a:rPr>
              <a:t>Load Existing Planning Session </a:t>
            </a:r>
            <a:r>
              <a:rPr lang="en-US" sz="1200" dirty="0">
                <a:solidFill>
                  <a:schemeClr val="accent4"/>
                </a:solidFill>
              </a:rPr>
              <a:t>card while selecting a </a:t>
            </a:r>
            <a:r>
              <a:rPr lang="en-US" sz="1200" b="1" dirty="0">
                <a:solidFill>
                  <a:schemeClr val="accent4"/>
                </a:solidFill>
              </a:rPr>
              <a:t>Planning Session,</a:t>
            </a:r>
            <a:r>
              <a:rPr lang="en-US" sz="1200" dirty="0">
                <a:solidFill>
                  <a:schemeClr val="accent4"/>
                </a:solidFill>
              </a:rPr>
              <a:t> all previously created sessions will be displayed.</a:t>
            </a:r>
          </a:p>
          <a:p>
            <a:pPr marL="228600" indent="-228600">
              <a:spcAft>
                <a:spcPts val="600"/>
              </a:spcAft>
              <a:buFontTx/>
              <a:buAutoNum type="arabicPeriod"/>
            </a:pPr>
            <a:r>
              <a:rPr lang="en-US" sz="1200" dirty="0">
                <a:solidFill>
                  <a:schemeClr val="accent4"/>
                </a:solidFill>
              </a:rPr>
              <a:t>Each session will have information on related </a:t>
            </a:r>
            <a:r>
              <a:rPr lang="en-US" sz="1200" b="1" dirty="0">
                <a:solidFill>
                  <a:schemeClr val="accent4"/>
                </a:solidFill>
              </a:rPr>
              <a:t>Brand</a:t>
            </a:r>
            <a:r>
              <a:rPr lang="en-US" sz="1200" dirty="0">
                <a:solidFill>
                  <a:schemeClr val="accent4"/>
                </a:solidFill>
              </a:rPr>
              <a:t> and </a:t>
            </a:r>
            <a:r>
              <a:rPr lang="en-US" sz="1200" b="1" dirty="0">
                <a:solidFill>
                  <a:schemeClr val="accent4"/>
                </a:solidFill>
              </a:rPr>
              <a:t>Planning Period.</a:t>
            </a:r>
          </a:p>
          <a:p>
            <a:pPr marL="228600" indent="-228600">
              <a:spcAft>
                <a:spcPts val="600"/>
              </a:spcAft>
              <a:buFontTx/>
              <a:buAutoNum type="arabicPeriod"/>
            </a:pPr>
            <a:r>
              <a:rPr lang="en-US" sz="1200" dirty="0">
                <a:solidFill>
                  <a:schemeClr val="accent4"/>
                </a:solidFill>
              </a:rPr>
              <a:t>Four </a:t>
            </a:r>
            <a:r>
              <a:rPr lang="en-US" sz="1200" b="1" dirty="0">
                <a:solidFill>
                  <a:schemeClr val="accent4"/>
                </a:solidFill>
              </a:rPr>
              <a:t>Action</a:t>
            </a:r>
            <a:r>
              <a:rPr lang="en-US" sz="1200" dirty="0">
                <a:solidFill>
                  <a:schemeClr val="accent4"/>
                </a:solidFill>
              </a:rPr>
              <a:t> items will be available to the User to choose:</a:t>
            </a:r>
          </a:p>
          <a:p>
            <a:pPr marL="685800" lvl="1" indent="-228600">
              <a:spcAft>
                <a:spcPts val="600"/>
              </a:spcAft>
              <a:buFontTx/>
              <a:buAutoNum type="arabicPeriod"/>
            </a:pPr>
            <a:r>
              <a:rPr lang="en-US" sz="1200" dirty="0">
                <a:solidFill>
                  <a:schemeClr val="accent4"/>
                </a:solidFill>
              </a:rPr>
              <a:t>Activate Planning Session</a:t>
            </a:r>
          </a:p>
          <a:p>
            <a:pPr marL="685800" lvl="1" indent="-228600">
              <a:spcAft>
                <a:spcPts val="600"/>
              </a:spcAft>
              <a:buFontTx/>
              <a:buAutoNum type="arabicPeriod"/>
            </a:pPr>
            <a:r>
              <a:rPr lang="en-US" sz="1200" dirty="0">
                <a:solidFill>
                  <a:schemeClr val="accent4"/>
                </a:solidFill>
              </a:rPr>
              <a:t>Review Planning Session</a:t>
            </a:r>
          </a:p>
          <a:p>
            <a:pPr marL="685800" lvl="1" indent="-228600">
              <a:spcAft>
                <a:spcPts val="600"/>
              </a:spcAft>
              <a:buFontTx/>
              <a:buAutoNum type="arabicPeriod"/>
            </a:pPr>
            <a:r>
              <a:rPr lang="en-US" sz="1200" dirty="0">
                <a:solidFill>
                  <a:schemeClr val="accent4"/>
                </a:solidFill>
              </a:rPr>
              <a:t>Delete Planning Session</a:t>
            </a:r>
          </a:p>
          <a:p>
            <a:pPr marL="685800" lvl="1" indent="-228600">
              <a:spcAft>
                <a:spcPts val="600"/>
              </a:spcAft>
              <a:buFontTx/>
              <a:buAutoNum type="arabicPeriod"/>
            </a:pPr>
            <a:r>
              <a:rPr lang="en-US" sz="1200" dirty="0">
                <a:solidFill>
                  <a:schemeClr val="accent4"/>
                </a:solidFill>
              </a:rPr>
              <a:t>View Scenario Visualization</a:t>
            </a:r>
          </a:p>
          <a:p>
            <a:pPr marL="228600" indent="-228600">
              <a:spcAft>
                <a:spcPts val="600"/>
              </a:spcAft>
              <a:buFontTx/>
              <a:buAutoNum type="arabicPeriod"/>
            </a:pPr>
            <a:r>
              <a:rPr lang="en-US" sz="1200" dirty="0">
                <a:solidFill>
                  <a:schemeClr val="accent4"/>
                </a:solidFill>
              </a:rPr>
              <a:t>Specific action will be executed when any of the four </a:t>
            </a:r>
            <a:r>
              <a:rPr lang="en-US" sz="1200" b="1" dirty="0">
                <a:solidFill>
                  <a:schemeClr val="accent4"/>
                </a:solidFill>
              </a:rPr>
              <a:t>Action </a:t>
            </a:r>
            <a:r>
              <a:rPr lang="en-US" sz="1200" dirty="0">
                <a:solidFill>
                  <a:schemeClr val="accent4"/>
                </a:solidFill>
              </a:rPr>
              <a:t>options are clicked.</a:t>
            </a: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sp>
        <p:nvSpPr>
          <p:cNvPr id="18" name="Freeform 183"/>
          <p:cNvSpPr>
            <a:spLocks noEditPoints="1"/>
          </p:cNvSpPr>
          <p:nvPr/>
        </p:nvSpPr>
        <p:spPr bwMode="auto">
          <a:xfrm>
            <a:off x="8915400" y="357073"/>
            <a:ext cx="331932" cy="330620"/>
          </a:xfrm>
          <a:custGeom>
            <a:avLst/>
            <a:gdLst/>
            <a:ahLst/>
            <a:cxnLst>
              <a:cxn ang="0">
                <a:pos x="128" y="256"/>
              </a:cxn>
              <a:cxn ang="0">
                <a:pos x="0" y="128"/>
              </a:cxn>
              <a:cxn ang="0">
                <a:pos x="128" y="0"/>
              </a:cxn>
              <a:cxn ang="0">
                <a:pos x="256" y="128"/>
              </a:cxn>
              <a:cxn ang="0">
                <a:pos x="128" y="256"/>
              </a:cxn>
              <a:cxn ang="0">
                <a:pos x="128" y="24"/>
              </a:cxn>
              <a:cxn ang="0">
                <a:pos x="24" y="128"/>
              </a:cxn>
              <a:cxn ang="0">
                <a:pos x="51" y="198"/>
              </a:cxn>
              <a:cxn ang="0">
                <a:pos x="80" y="188"/>
              </a:cxn>
              <a:cxn ang="0">
                <a:pos x="105" y="177"/>
              </a:cxn>
              <a:cxn ang="0">
                <a:pos x="105" y="158"/>
              </a:cxn>
              <a:cxn ang="0">
                <a:pos x="95" y="134"/>
              </a:cxn>
              <a:cxn ang="0">
                <a:pos x="89" y="125"/>
              </a:cxn>
              <a:cxn ang="0">
                <a:pos x="92" y="108"/>
              </a:cxn>
              <a:cxn ang="0">
                <a:pos x="90" y="87"/>
              </a:cxn>
              <a:cxn ang="0">
                <a:pos x="128" y="56"/>
              </a:cxn>
              <a:cxn ang="0">
                <a:pos x="166" y="87"/>
              </a:cxn>
              <a:cxn ang="0">
                <a:pos x="164" y="108"/>
              </a:cxn>
              <a:cxn ang="0">
                <a:pos x="167" y="124"/>
              </a:cxn>
              <a:cxn ang="0">
                <a:pos x="161" y="134"/>
              </a:cxn>
              <a:cxn ang="0">
                <a:pos x="151" y="158"/>
              </a:cxn>
              <a:cxn ang="0">
                <a:pos x="151" y="177"/>
              </a:cxn>
              <a:cxn ang="0">
                <a:pos x="176" y="188"/>
              </a:cxn>
              <a:cxn ang="0">
                <a:pos x="205" y="198"/>
              </a:cxn>
              <a:cxn ang="0">
                <a:pos x="232" y="128"/>
              </a:cxn>
              <a:cxn ang="0">
                <a:pos x="128" y="24"/>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55"/>
                  <a:pt x="34" y="179"/>
                  <a:pt x="51" y="198"/>
                </a:cubicBezTo>
                <a:cubicBezTo>
                  <a:pt x="66" y="190"/>
                  <a:pt x="61" y="196"/>
                  <a:pt x="80" y="188"/>
                </a:cubicBezTo>
                <a:cubicBezTo>
                  <a:pt x="100" y="180"/>
                  <a:pt x="105" y="177"/>
                  <a:pt x="105" y="177"/>
                </a:cubicBezTo>
                <a:cubicBezTo>
                  <a:pt x="105" y="158"/>
                  <a:pt x="105" y="158"/>
                  <a:pt x="105" y="158"/>
                </a:cubicBezTo>
                <a:cubicBezTo>
                  <a:pt x="105" y="158"/>
                  <a:pt x="98" y="152"/>
                  <a:pt x="95" y="134"/>
                </a:cubicBezTo>
                <a:cubicBezTo>
                  <a:pt x="91" y="136"/>
                  <a:pt x="89" y="129"/>
                  <a:pt x="89" y="125"/>
                </a:cubicBezTo>
                <a:cubicBezTo>
                  <a:pt x="89" y="120"/>
                  <a:pt x="86" y="107"/>
                  <a:pt x="92" y="108"/>
                </a:cubicBezTo>
                <a:cubicBezTo>
                  <a:pt x="91" y="99"/>
                  <a:pt x="90" y="92"/>
                  <a:pt x="90" y="87"/>
                </a:cubicBezTo>
                <a:cubicBezTo>
                  <a:pt x="92" y="73"/>
                  <a:pt x="106" y="57"/>
                  <a:pt x="128" y="56"/>
                </a:cubicBezTo>
                <a:cubicBezTo>
                  <a:pt x="154" y="57"/>
                  <a:pt x="164" y="73"/>
                  <a:pt x="166" y="87"/>
                </a:cubicBezTo>
                <a:cubicBezTo>
                  <a:pt x="166" y="92"/>
                  <a:pt x="165" y="99"/>
                  <a:pt x="164" y="108"/>
                </a:cubicBezTo>
                <a:cubicBezTo>
                  <a:pt x="170" y="107"/>
                  <a:pt x="167" y="120"/>
                  <a:pt x="167" y="124"/>
                </a:cubicBezTo>
                <a:cubicBezTo>
                  <a:pt x="167" y="129"/>
                  <a:pt x="165" y="136"/>
                  <a:pt x="161" y="134"/>
                </a:cubicBezTo>
                <a:cubicBezTo>
                  <a:pt x="158" y="152"/>
                  <a:pt x="151" y="158"/>
                  <a:pt x="151" y="158"/>
                </a:cubicBezTo>
                <a:cubicBezTo>
                  <a:pt x="151" y="177"/>
                  <a:pt x="151" y="177"/>
                  <a:pt x="151" y="177"/>
                </a:cubicBezTo>
                <a:cubicBezTo>
                  <a:pt x="151" y="177"/>
                  <a:pt x="156" y="180"/>
                  <a:pt x="176" y="188"/>
                </a:cubicBezTo>
                <a:cubicBezTo>
                  <a:pt x="195" y="196"/>
                  <a:pt x="190" y="190"/>
                  <a:pt x="205" y="198"/>
                </a:cubicBezTo>
                <a:cubicBezTo>
                  <a:pt x="222" y="179"/>
                  <a:pt x="232" y="155"/>
                  <a:pt x="232" y="128"/>
                </a:cubicBezTo>
                <a:cubicBezTo>
                  <a:pt x="232" y="71"/>
                  <a:pt x="185" y="24"/>
                  <a:pt x="128" y="24"/>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Oval 15">
            <a:extLst>
              <a:ext uri="{FF2B5EF4-FFF2-40B4-BE49-F238E27FC236}">
                <a16:creationId xmlns:a16="http://schemas.microsoft.com/office/drawing/2014/main" id="{1EA7BC1D-54D1-48A7-A51B-D88C83CEBE4D}"/>
              </a:ext>
            </a:extLst>
          </p:cNvPr>
          <p:cNvSpPr/>
          <p:nvPr/>
        </p:nvSpPr>
        <p:spPr>
          <a:xfrm>
            <a:off x="3006090" y="2781345"/>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17" name="Oval 16">
            <a:extLst>
              <a:ext uri="{FF2B5EF4-FFF2-40B4-BE49-F238E27FC236}">
                <a16:creationId xmlns:a16="http://schemas.microsoft.com/office/drawing/2014/main" id="{BD43773E-536E-4C26-8451-3EB74CE38DCB}"/>
              </a:ext>
            </a:extLst>
          </p:cNvPr>
          <p:cNvSpPr/>
          <p:nvPr/>
        </p:nvSpPr>
        <p:spPr>
          <a:xfrm>
            <a:off x="5743350" y="3666223"/>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4</a:t>
            </a:r>
          </a:p>
        </p:txBody>
      </p:sp>
      <p:sp>
        <p:nvSpPr>
          <p:cNvPr id="19" name="Oval 18">
            <a:extLst>
              <a:ext uri="{FF2B5EF4-FFF2-40B4-BE49-F238E27FC236}">
                <a16:creationId xmlns:a16="http://schemas.microsoft.com/office/drawing/2014/main" id="{C4543BAF-92B3-449C-AEBD-39DB4DC66AC2}"/>
              </a:ext>
            </a:extLst>
          </p:cNvPr>
          <p:cNvSpPr/>
          <p:nvPr/>
        </p:nvSpPr>
        <p:spPr>
          <a:xfrm>
            <a:off x="5353452" y="3666223"/>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3</a:t>
            </a:r>
          </a:p>
        </p:txBody>
      </p:sp>
      <p:sp>
        <p:nvSpPr>
          <p:cNvPr id="20" name="Oval 19">
            <a:extLst>
              <a:ext uri="{FF2B5EF4-FFF2-40B4-BE49-F238E27FC236}">
                <a16:creationId xmlns:a16="http://schemas.microsoft.com/office/drawing/2014/main" id="{2C9FC26D-2B6F-4FEF-97F9-D54BC94F4C1E}"/>
              </a:ext>
            </a:extLst>
          </p:cNvPr>
          <p:cNvSpPr/>
          <p:nvPr/>
        </p:nvSpPr>
        <p:spPr>
          <a:xfrm>
            <a:off x="2859405" y="3587115"/>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Tree>
    <p:extLst>
      <p:ext uri="{BB962C8B-B14F-4D97-AF65-F5344CB8AC3E}">
        <p14:creationId xmlns:p14="http://schemas.microsoft.com/office/powerpoint/2010/main" val="1764912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53"/>
          </p:nvPr>
        </p:nvPicPr>
        <p:blipFill>
          <a:blip r:embed="rId2" cstate="email">
            <a:extLst>
              <a:ext uri="{28A0092B-C50C-407E-A947-70E740481C1C}">
                <a14:useLocalDpi xmlns:a14="http://schemas.microsoft.com/office/drawing/2010/main"/>
              </a:ext>
            </a:extLst>
          </a:blip>
          <a:srcRect/>
          <a:stretch>
            <a:fillRect/>
          </a:stretch>
        </p:blipFill>
        <p:spPr>
          <a:xfrm>
            <a:off x="-1" y="0"/>
            <a:ext cx="6299201" cy="6858000"/>
          </a:xfrm>
        </p:spPr>
      </p:pic>
      <p:sp>
        <p:nvSpPr>
          <p:cNvPr id="7" name="Rectangle 6"/>
          <p:cNvSpPr/>
          <p:nvPr/>
        </p:nvSpPr>
        <p:spPr>
          <a:xfrm>
            <a:off x="12122728" y="0"/>
            <a:ext cx="73152"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7"/>
          <p:cNvSpPr>
            <a:spLocks noGrp="1"/>
          </p:cNvSpPr>
          <p:nvPr>
            <p:ph type="title"/>
          </p:nvPr>
        </p:nvSpPr>
        <p:spPr>
          <a:xfrm>
            <a:off x="6629400" y="114300"/>
            <a:ext cx="4092347" cy="685799"/>
          </a:xfrm>
        </p:spPr>
        <p:txBody>
          <a:bodyPr lIns="0" rIns="0" anchor="t">
            <a:normAutofit fontScale="90000"/>
          </a:bodyPr>
          <a:lstStyle/>
          <a:p>
            <a:r>
              <a:rPr lang="en-US" dirty="0">
                <a:latin typeface="Franklin Gothic Book" panose="020B0503020102020204" pitchFamily="34" charset="0"/>
              </a:rPr>
              <a:t>Content</a:t>
            </a:r>
          </a:p>
        </p:txBody>
      </p:sp>
      <p:sp>
        <p:nvSpPr>
          <p:cNvPr id="12" name="Subtitle 8"/>
          <p:cNvSpPr>
            <a:spLocks noGrp="1"/>
          </p:cNvSpPr>
          <p:nvPr>
            <p:ph type="subTitle" idx="13"/>
          </p:nvPr>
        </p:nvSpPr>
        <p:spPr>
          <a:xfrm>
            <a:off x="6553200" y="880455"/>
            <a:ext cx="5493328" cy="5852884"/>
          </a:xfrm>
        </p:spPr>
        <p:txBody>
          <a:bodyPr vert="horz" wrap="square" lIns="0" tIns="45720" rIns="0" bIns="45720" rtlCol="0" anchor="t">
            <a:spAutoFit/>
          </a:bodyPr>
          <a:lstStyle/>
          <a:p>
            <a:pPr marL="228600" indent="-228600">
              <a:buFont typeface="+mj-lt"/>
              <a:buAutoNum type="arabicPeriod"/>
            </a:pPr>
            <a:r>
              <a:rPr lang="en-US" sz="1200" dirty="0">
                <a:hlinkClick r:id="rId3" action="ppaction://hlinksldjump">
                  <a:extLst>
                    <a:ext uri="{A12FA001-AC4F-418D-AE19-62706E023703}">
                      <ahyp:hlinkClr xmlns:ahyp="http://schemas.microsoft.com/office/drawing/2018/hyperlinkcolor" val="tx"/>
                    </a:ext>
                  </a:extLst>
                </a:hlinkClick>
              </a:rPr>
              <a:t> Business Process Overview</a:t>
            </a:r>
            <a:endParaRPr lang="en-US" sz="1200" dirty="0"/>
          </a:p>
          <a:p>
            <a:pPr marL="228600" indent="-228600">
              <a:buFont typeface="+mj-lt"/>
              <a:buAutoNum type="arabicPeriod"/>
            </a:pPr>
            <a:r>
              <a:rPr lang="en-US" sz="1200" dirty="0">
                <a:hlinkClick r:id="rId4" action="ppaction://hlinksldjump">
                  <a:extLst>
                    <a:ext uri="{A12FA001-AC4F-418D-AE19-62706E023703}">
                      <ahyp:hlinkClr xmlns:ahyp="http://schemas.microsoft.com/office/drawing/2018/hyperlinkcolor" val="tx"/>
                    </a:ext>
                  </a:extLst>
                </a:hlinkClick>
              </a:rPr>
              <a:t> User Login and User Access</a:t>
            </a:r>
            <a:endParaRPr lang="en-US" sz="1200" dirty="0"/>
          </a:p>
          <a:p>
            <a:pPr marL="228600" indent="-228600">
              <a:buFont typeface="+mj-lt"/>
              <a:buAutoNum type="arabicPeriod"/>
            </a:pPr>
            <a:r>
              <a:rPr lang="en-US" sz="1200" dirty="0"/>
              <a:t> </a:t>
            </a:r>
            <a:r>
              <a:rPr lang="en-US" sz="1200" dirty="0">
                <a:hlinkClick r:id="rId5" action="ppaction://hlinksldjump"/>
              </a:rPr>
              <a:t>Open New Planning Session</a:t>
            </a:r>
            <a:endParaRPr lang="en-US" sz="1200" dirty="0"/>
          </a:p>
          <a:p>
            <a:pPr marL="228600" indent="-228600">
              <a:buFont typeface="+mj-lt"/>
              <a:buAutoNum type="arabicPeriod"/>
            </a:pPr>
            <a:r>
              <a:rPr lang="en-US" sz="1200" b="1" dirty="0">
                <a:solidFill>
                  <a:schemeClr val="accent1"/>
                </a:solidFill>
              </a:rPr>
              <a:t> </a:t>
            </a:r>
            <a:r>
              <a:rPr lang="en-US" sz="1200" b="1" dirty="0">
                <a:solidFill>
                  <a:schemeClr val="accent1"/>
                </a:solidFill>
                <a:hlinkClick r:id="rId6" action="ppaction://hlinksldjump">
                  <a:extLst>
                    <a:ext uri="{A12FA001-AC4F-418D-AE19-62706E023703}">
                      <ahyp:hlinkClr xmlns:ahyp="http://schemas.microsoft.com/office/drawing/2018/hyperlinkcolor" val="tx"/>
                    </a:ext>
                  </a:extLst>
                </a:hlinkClick>
              </a:rPr>
              <a:t>Data Load</a:t>
            </a:r>
            <a:endParaRPr lang="en-US" sz="1200" b="1" dirty="0">
              <a:solidFill>
                <a:schemeClr val="accent1"/>
              </a:solidFill>
            </a:endParaRPr>
          </a:p>
          <a:p>
            <a:pPr marL="228600" indent="-228600">
              <a:buFont typeface="+mj-lt"/>
              <a:buAutoNum type="arabicPeriod"/>
            </a:pPr>
            <a:r>
              <a:rPr lang="en-US" sz="1200" dirty="0"/>
              <a:t> </a:t>
            </a:r>
            <a:r>
              <a:rPr lang="en-US" sz="1200" dirty="0">
                <a:hlinkClick r:id="rId7" action="ppaction://hlinksldjump"/>
              </a:rPr>
              <a:t>Create Scenario</a:t>
            </a:r>
            <a:endParaRPr lang="en-US" sz="1200" dirty="0"/>
          </a:p>
          <a:p>
            <a:pPr marL="228600" indent="-228600">
              <a:buFont typeface="+mj-lt"/>
              <a:buAutoNum type="arabicPeriod"/>
            </a:pPr>
            <a:r>
              <a:rPr lang="en-US" sz="1200" dirty="0"/>
              <a:t> </a:t>
            </a:r>
            <a:r>
              <a:rPr lang="en-US" sz="1200" dirty="0">
                <a:hlinkClick r:id="rId8" action="ppaction://hlinksldjump"/>
              </a:rPr>
              <a:t>Historical Spend Rate with Historical Allocation</a:t>
            </a:r>
            <a:r>
              <a:rPr lang="en-US" sz="1200" dirty="0">
                <a:solidFill>
                  <a:schemeClr val="tx2"/>
                </a:solidFill>
                <a:hlinkClick r:id="rId8" action="ppaction://hlinksldjump"/>
              </a:rPr>
              <a:t> </a:t>
            </a:r>
            <a:endParaRPr lang="en-US" sz="1200" dirty="0">
              <a:solidFill>
                <a:schemeClr val="tx2"/>
              </a:solidFill>
            </a:endParaRPr>
          </a:p>
          <a:p>
            <a:pPr marL="228600" indent="-228600">
              <a:buFont typeface="+mj-lt"/>
              <a:buAutoNum type="arabicPeriod"/>
            </a:pPr>
            <a:r>
              <a:rPr lang="en-US" sz="1200" dirty="0"/>
              <a:t> </a:t>
            </a:r>
            <a:r>
              <a:rPr lang="en-US" sz="1200" dirty="0">
                <a:hlinkClick r:id="rId9" action="ppaction://hlinksldjump"/>
              </a:rPr>
              <a:t>Historical Spend Rate with Optimal Allocation</a:t>
            </a:r>
            <a:endParaRPr lang="en-US" sz="1200" dirty="0"/>
          </a:p>
          <a:p>
            <a:pPr marL="228600" indent="-228600">
              <a:buFont typeface="+mj-lt"/>
              <a:buAutoNum type="arabicPeriod"/>
            </a:pPr>
            <a:r>
              <a:rPr lang="en-US" sz="1200" dirty="0"/>
              <a:t> </a:t>
            </a:r>
            <a:r>
              <a:rPr lang="en-US" sz="1200" dirty="0">
                <a:hlinkClick r:id="rId10" action="ppaction://hlinksldjump"/>
              </a:rPr>
              <a:t>Profit Maximization</a:t>
            </a:r>
            <a:endParaRPr lang="en-US" sz="1200" dirty="0"/>
          </a:p>
          <a:p>
            <a:pPr marL="228600" indent="-228600">
              <a:buFont typeface="+mj-lt"/>
              <a:buAutoNum type="arabicPeriod"/>
            </a:pPr>
            <a:r>
              <a:rPr lang="en-US" sz="1200" dirty="0"/>
              <a:t> </a:t>
            </a:r>
            <a:r>
              <a:rPr lang="en-US" sz="1200" dirty="0">
                <a:hlinkClick r:id="rId11" action="ppaction://hlinksldjump"/>
              </a:rPr>
              <a:t>Budget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hlinkClick r:id="rId11" action="ppaction://hlinksldjump"/>
              </a:rPr>
              <a:t>Budget Planner with Optimal Allocation</a:t>
            </a:r>
            <a:endParaRPr lang="en-US" sz="1200" dirty="0">
              <a:solidFill>
                <a:schemeClr val="tx2"/>
              </a:solidFill>
            </a:endParaRPr>
          </a:p>
          <a:p>
            <a:pPr marL="228600" indent="-228600">
              <a:buFont typeface="+mj-lt"/>
              <a:buAutoNum type="arabicPeriod"/>
            </a:pPr>
            <a:r>
              <a:rPr lang="en-US" sz="1200" dirty="0"/>
              <a:t> </a:t>
            </a:r>
            <a:r>
              <a:rPr lang="en-US" sz="1200" dirty="0">
                <a:hlinkClick r:id="rId12" action="ppaction://hlinksldjump"/>
              </a:rPr>
              <a:t>Budget Planner with Custom Allocation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3" action="ppaction://hlinksldjump"/>
              </a:rPr>
              <a:t>Sales</a:t>
            </a:r>
            <a:r>
              <a:rPr lang="en-US" sz="1200" dirty="0">
                <a:hlinkClick r:id="rId13" action="ppaction://hlinksldjump"/>
              </a:rPr>
              <a: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4" action="ppaction://hlinksldjump"/>
              </a:rPr>
              <a:t>Sales</a:t>
            </a:r>
            <a:r>
              <a:rPr lang="en-US" sz="1200" dirty="0">
                <a:hlinkClick r:id="rId14" action="ppaction://hlinksldjump"/>
              </a:rPr>
              <a:t> Planner with Optimal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5" action="ppaction://hlinksldjump"/>
              </a:rPr>
              <a:t>Sales</a:t>
            </a:r>
            <a:r>
              <a:rPr lang="en-US" sz="1200" dirty="0">
                <a:hlinkClick r:id="rId15" action="ppaction://hlinksldjump"/>
              </a:rPr>
              <a:t> Planner with Custom Allocation</a:t>
            </a:r>
            <a:endParaRPr lang="en-US" sz="1200" dirty="0"/>
          </a:p>
          <a:p>
            <a:pPr marL="228600" indent="-228600">
              <a:buFont typeface="+mj-lt"/>
              <a:buAutoNum type="arabicPeriod"/>
            </a:pPr>
            <a:r>
              <a:rPr lang="en-US" sz="1200" dirty="0">
                <a:solidFill>
                  <a:schemeClr val="tx2"/>
                </a:solidFill>
              </a:rPr>
              <a:t> </a:t>
            </a:r>
            <a:r>
              <a:rPr lang="en-US" sz="1200" dirty="0">
                <a:hlinkClick r:id="rId16" action="ppaction://hlinksldjump"/>
              </a:rPr>
              <a:t>Save Planning Scenario</a:t>
            </a:r>
            <a:endParaRPr lang="en-US" sz="1200" dirty="0"/>
          </a:p>
          <a:p>
            <a:pPr marL="228600" indent="-228600">
              <a:buFont typeface="+mj-lt"/>
              <a:buAutoNum type="arabicPeriod"/>
            </a:pPr>
            <a:r>
              <a:rPr lang="en-US" sz="1200" dirty="0">
                <a:solidFill>
                  <a:schemeClr val="tx2"/>
                </a:solidFill>
                <a:hlinkClick r:id="rId17" action="ppaction://hlinksldjump"/>
              </a:rPr>
              <a:t> </a:t>
            </a:r>
            <a:r>
              <a:rPr lang="en-US" sz="1200" dirty="0">
                <a:hlinkClick r:id="rId17" action="ppaction://hlinksldjump"/>
              </a:rPr>
              <a:t>Scenario Visualization: Dollar Value Comparison</a:t>
            </a:r>
            <a:endParaRPr lang="en-US" sz="1200" dirty="0"/>
          </a:p>
          <a:p>
            <a:pPr marL="228600" indent="-228600">
              <a:buFont typeface="+mj-lt"/>
              <a:buAutoNum type="arabicPeriod"/>
            </a:pPr>
            <a:r>
              <a:rPr lang="en-US" sz="1200" dirty="0">
                <a:hlinkClick r:id="rId18" action="ppaction://hlinksldjump"/>
              </a:rPr>
              <a:t> Scenario Visualization: Percentage Value Comparison &amp; Extended Explanation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9" action="ppaction://hlinksldjump"/>
              </a:rPr>
              <a:t>Scenario Visualization: Brand Manager &amp; Deep Dive/Analyst Views </a:t>
            </a:r>
            <a:endParaRPr lang="en-US" sz="1200" dirty="0"/>
          </a:p>
          <a:p>
            <a:pPr marL="228600" indent="-228600">
              <a:buFont typeface="+mj-lt"/>
              <a:buAutoNum type="arabicPeriod"/>
            </a:pPr>
            <a:r>
              <a:rPr lang="en-US" sz="1200" dirty="0">
                <a:solidFill>
                  <a:schemeClr val="tx2"/>
                </a:solidFill>
                <a:hlinkClick r:id="rId20" action="ppaction://hlinksldjump"/>
              </a:rPr>
              <a:t>FAQs</a:t>
            </a:r>
            <a:endParaRPr lang="en-US" sz="1200" dirty="0">
              <a:solidFill>
                <a:schemeClr val="tx2"/>
              </a:solidFill>
            </a:endParaRPr>
          </a:p>
          <a:p>
            <a:pPr marL="228600" indent="-228600">
              <a:buFont typeface="+mj-lt"/>
              <a:buAutoNum type="arabicPeriod"/>
            </a:pPr>
            <a:endParaRPr lang="en-US" sz="1200" dirty="0">
              <a:solidFill>
                <a:schemeClr val="tx2"/>
              </a:solidFill>
            </a:endParaRPr>
          </a:p>
        </p:txBody>
      </p:sp>
    </p:spTree>
    <p:extLst>
      <p:ext uri="{BB962C8B-B14F-4D97-AF65-F5344CB8AC3E}">
        <p14:creationId xmlns:p14="http://schemas.microsoft.com/office/powerpoint/2010/main" val="3642761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pic>
        <p:nvPicPr>
          <p:cNvPr id="6" name="Picture 5">
            <a:extLst>
              <a:ext uri="{FF2B5EF4-FFF2-40B4-BE49-F238E27FC236}">
                <a16:creationId xmlns:a16="http://schemas.microsoft.com/office/drawing/2014/main" id="{80C9AA6A-C2D4-4DFE-97A0-904FE351F1D6}"/>
              </a:ext>
            </a:extLst>
          </p:cNvPr>
          <p:cNvPicPr>
            <a:picLocks noChangeAspect="1"/>
          </p:cNvPicPr>
          <p:nvPr/>
        </p:nvPicPr>
        <p:blipFill>
          <a:blip r:embed="rId3"/>
          <a:stretch>
            <a:fillRect/>
          </a:stretch>
        </p:blipFill>
        <p:spPr>
          <a:xfrm>
            <a:off x="910856" y="1646785"/>
            <a:ext cx="6236286" cy="2763644"/>
          </a:xfrm>
          <a:prstGeom prst="rect">
            <a:avLst/>
          </a:prstGeom>
        </p:spPr>
      </p:pic>
      <p:sp>
        <p:nvSpPr>
          <p:cNvPr id="3" name="Title 2"/>
          <p:cNvSpPr>
            <a:spLocks noGrp="1"/>
          </p:cNvSpPr>
          <p:nvPr>
            <p:ph type="title"/>
          </p:nvPr>
        </p:nvSpPr>
        <p:spPr/>
        <p:txBody>
          <a:bodyPr/>
          <a:lstStyle/>
          <a:p>
            <a:r>
              <a:rPr lang="en-US" dirty="0"/>
              <a:t>Data Load</a:t>
            </a:r>
          </a:p>
        </p:txBody>
      </p:sp>
      <p:sp>
        <p:nvSpPr>
          <p:cNvPr id="4" name="Subtitle 3"/>
          <p:cNvSpPr>
            <a:spLocks noGrp="1"/>
          </p:cNvSpPr>
          <p:nvPr>
            <p:ph type="subTitle" idx="13"/>
          </p:nvPr>
        </p:nvSpPr>
        <p:spPr/>
        <p:txBody>
          <a:bodyPr/>
          <a:lstStyle/>
          <a:p>
            <a:r>
              <a:rPr lang="en-US" dirty="0"/>
              <a:t>Upload Sales, Spend and Response Curve data files through Upload Option</a:t>
            </a:r>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8600" indent="-228600">
              <a:spcAft>
                <a:spcPts val="600"/>
              </a:spcAft>
              <a:buFontTx/>
              <a:buAutoNum type="arabicPeriod"/>
            </a:pPr>
            <a:r>
              <a:rPr lang="en-US" sz="1200" dirty="0">
                <a:solidFill>
                  <a:schemeClr val="accent4"/>
                </a:solidFill>
              </a:rPr>
              <a:t>Under </a:t>
            </a:r>
            <a:r>
              <a:rPr lang="en-US" sz="1200" b="1" dirty="0">
                <a:solidFill>
                  <a:schemeClr val="accent4"/>
                </a:solidFill>
              </a:rPr>
              <a:t>File Name </a:t>
            </a:r>
            <a:r>
              <a:rPr lang="en-US" sz="1200" dirty="0">
                <a:solidFill>
                  <a:schemeClr val="accent4"/>
                </a:solidFill>
              </a:rPr>
              <a:t>a list of files appear which are ready to be modeled. These files may be downloaded for review or deleted and re-uploaded, if need be. User has to upload these files in the order displayed. Data files are-</a:t>
            </a:r>
          </a:p>
          <a:p>
            <a:pPr lvl="1">
              <a:spcAft>
                <a:spcPts val="600"/>
              </a:spcAft>
            </a:pPr>
            <a:r>
              <a:rPr lang="en-US" sz="1200" dirty="0">
                <a:solidFill>
                  <a:schemeClr val="tx1"/>
                </a:solidFill>
              </a:rPr>
              <a:t>-    Response Curve File : Consists of the response curve data for the historical channel expenditure for a specific brand</a:t>
            </a:r>
          </a:p>
          <a:p>
            <a:pPr marL="628650" lvl="1" indent="-171450">
              <a:spcAft>
                <a:spcPts val="600"/>
              </a:spcAft>
              <a:buFontTx/>
              <a:buChar char="-"/>
            </a:pPr>
            <a:r>
              <a:rPr lang="en-US" sz="1200" dirty="0">
                <a:solidFill>
                  <a:schemeClr val="tx1"/>
                </a:solidFill>
              </a:rPr>
              <a:t>Sales File: Consists of the historical sales for the brand</a:t>
            </a:r>
          </a:p>
          <a:p>
            <a:pPr marL="628650" lvl="1" indent="-171450">
              <a:spcAft>
                <a:spcPts val="600"/>
              </a:spcAft>
              <a:buFontTx/>
              <a:buChar char="-"/>
            </a:pPr>
            <a:r>
              <a:rPr lang="en-US" sz="1200" dirty="0">
                <a:solidFill>
                  <a:schemeClr val="tx1"/>
                </a:solidFill>
              </a:rPr>
              <a:t>Spend File: Consists of the historical spend for a s</a:t>
            </a:r>
            <a:endParaRPr lang="en-US" sz="1200" b="1" dirty="0">
              <a:solidFill>
                <a:schemeClr val="accent4"/>
              </a:solidFill>
            </a:endParaRPr>
          </a:p>
          <a:p>
            <a:pPr marL="228600" indent="-228600">
              <a:spcAft>
                <a:spcPts val="600"/>
              </a:spcAft>
              <a:buFontTx/>
              <a:buAutoNum type="arabicPeriod"/>
            </a:pPr>
            <a:r>
              <a:rPr lang="en-US" sz="1200" b="1" dirty="0">
                <a:solidFill>
                  <a:schemeClr val="accent4"/>
                </a:solidFill>
              </a:rPr>
              <a:t>Sample Files </a:t>
            </a:r>
            <a:r>
              <a:rPr lang="en-US" sz="1200" dirty="0">
                <a:solidFill>
                  <a:schemeClr val="accent4"/>
                </a:solidFill>
              </a:rPr>
              <a:t>header allows the user to preview a sample of the required response curve file, the sales file and the spend file. The user us also allowed to download these files.</a:t>
            </a:r>
          </a:p>
          <a:p>
            <a:pPr marL="228600" indent="-228600">
              <a:spcAft>
                <a:spcPts val="600"/>
              </a:spcAft>
              <a:buFontTx/>
              <a:buAutoNum type="arabicPeriod"/>
            </a:pPr>
            <a:r>
              <a:rPr lang="en-US" sz="1200" dirty="0">
                <a:solidFill>
                  <a:schemeClr val="accent4"/>
                </a:solidFill>
              </a:rPr>
              <a:t>Click </a:t>
            </a:r>
            <a:r>
              <a:rPr lang="en-US" sz="1200" b="1" dirty="0">
                <a:solidFill>
                  <a:schemeClr val="accent4"/>
                </a:solidFill>
              </a:rPr>
              <a:t>Next</a:t>
            </a:r>
            <a:r>
              <a:rPr lang="en-US" sz="1200" dirty="0">
                <a:solidFill>
                  <a:schemeClr val="accent4"/>
                </a:solidFill>
              </a:rPr>
              <a:t> to Save the Scenario and proceed towards selection of the historical planning period. The planning period must be forward-looking and up to one year; otherwise, an error message will be triggered.</a:t>
            </a: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sp>
        <p:nvSpPr>
          <p:cNvPr id="18" name="Freeform 183"/>
          <p:cNvSpPr>
            <a:spLocks noEditPoints="1"/>
          </p:cNvSpPr>
          <p:nvPr/>
        </p:nvSpPr>
        <p:spPr bwMode="auto">
          <a:xfrm>
            <a:off x="8915400" y="357073"/>
            <a:ext cx="331932" cy="330620"/>
          </a:xfrm>
          <a:custGeom>
            <a:avLst/>
            <a:gdLst/>
            <a:ahLst/>
            <a:cxnLst>
              <a:cxn ang="0">
                <a:pos x="128" y="256"/>
              </a:cxn>
              <a:cxn ang="0">
                <a:pos x="0" y="128"/>
              </a:cxn>
              <a:cxn ang="0">
                <a:pos x="128" y="0"/>
              </a:cxn>
              <a:cxn ang="0">
                <a:pos x="256" y="128"/>
              </a:cxn>
              <a:cxn ang="0">
                <a:pos x="128" y="256"/>
              </a:cxn>
              <a:cxn ang="0">
                <a:pos x="128" y="24"/>
              </a:cxn>
              <a:cxn ang="0">
                <a:pos x="24" y="128"/>
              </a:cxn>
              <a:cxn ang="0">
                <a:pos x="51" y="198"/>
              </a:cxn>
              <a:cxn ang="0">
                <a:pos x="80" y="188"/>
              </a:cxn>
              <a:cxn ang="0">
                <a:pos x="105" y="177"/>
              </a:cxn>
              <a:cxn ang="0">
                <a:pos x="105" y="158"/>
              </a:cxn>
              <a:cxn ang="0">
                <a:pos x="95" y="134"/>
              </a:cxn>
              <a:cxn ang="0">
                <a:pos x="89" y="125"/>
              </a:cxn>
              <a:cxn ang="0">
                <a:pos x="92" y="108"/>
              </a:cxn>
              <a:cxn ang="0">
                <a:pos x="90" y="87"/>
              </a:cxn>
              <a:cxn ang="0">
                <a:pos x="128" y="56"/>
              </a:cxn>
              <a:cxn ang="0">
                <a:pos x="166" y="87"/>
              </a:cxn>
              <a:cxn ang="0">
                <a:pos x="164" y="108"/>
              </a:cxn>
              <a:cxn ang="0">
                <a:pos x="167" y="124"/>
              </a:cxn>
              <a:cxn ang="0">
                <a:pos x="161" y="134"/>
              </a:cxn>
              <a:cxn ang="0">
                <a:pos x="151" y="158"/>
              </a:cxn>
              <a:cxn ang="0">
                <a:pos x="151" y="177"/>
              </a:cxn>
              <a:cxn ang="0">
                <a:pos x="176" y="188"/>
              </a:cxn>
              <a:cxn ang="0">
                <a:pos x="205" y="198"/>
              </a:cxn>
              <a:cxn ang="0">
                <a:pos x="232" y="128"/>
              </a:cxn>
              <a:cxn ang="0">
                <a:pos x="128" y="24"/>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55"/>
                  <a:pt x="34" y="179"/>
                  <a:pt x="51" y="198"/>
                </a:cubicBezTo>
                <a:cubicBezTo>
                  <a:pt x="66" y="190"/>
                  <a:pt x="61" y="196"/>
                  <a:pt x="80" y="188"/>
                </a:cubicBezTo>
                <a:cubicBezTo>
                  <a:pt x="100" y="180"/>
                  <a:pt x="105" y="177"/>
                  <a:pt x="105" y="177"/>
                </a:cubicBezTo>
                <a:cubicBezTo>
                  <a:pt x="105" y="158"/>
                  <a:pt x="105" y="158"/>
                  <a:pt x="105" y="158"/>
                </a:cubicBezTo>
                <a:cubicBezTo>
                  <a:pt x="105" y="158"/>
                  <a:pt x="98" y="152"/>
                  <a:pt x="95" y="134"/>
                </a:cubicBezTo>
                <a:cubicBezTo>
                  <a:pt x="91" y="136"/>
                  <a:pt x="89" y="129"/>
                  <a:pt x="89" y="125"/>
                </a:cubicBezTo>
                <a:cubicBezTo>
                  <a:pt x="89" y="120"/>
                  <a:pt x="86" y="107"/>
                  <a:pt x="92" y="108"/>
                </a:cubicBezTo>
                <a:cubicBezTo>
                  <a:pt x="91" y="99"/>
                  <a:pt x="90" y="92"/>
                  <a:pt x="90" y="87"/>
                </a:cubicBezTo>
                <a:cubicBezTo>
                  <a:pt x="92" y="73"/>
                  <a:pt x="106" y="57"/>
                  <a:pt x="128" y="56"/>
                </a:cubicBezTo>
                <a:cubicBezTo>
                  <a:pt x="154" y="57"/>
                  <a:pt x="164" y="73"/>
                  <a:pt x="166" y="87"/>
                </a:cubicBezTo>
                <a:cubicBezTo>
                  <a:pt x="166" y="92"/>
                  <a:pt x="165" y="99"/>
                  <a:pt x="164" y="108"/>
                </a:cubicBezTo>
                <a:cubicBezTo>
                  <a:pt x="170" y="107"/>
                  <a:pt x="167" y="120"/>
                  <a:pt x="167" y="124"/>
                </a:cubicBezTo>
                <a:cubicBezTo>
                  <a:pt x="167" y="129"/>
                  <a:pt x="165" y="136"/>
                  <a:pt x="161" y="134"/>
                </a:cubicBezTo>
                <a:cubicBezTo>
                  <a:pt x="158" y="152"/>
                  <a:pt x="151" y="158"/>
                  <a:pt x="151" y="158"/>
                </a:cubicBezTo>
                <a:cubicBezTo>
                  <a:pt x="151" y="177"/>
                  <a:pt x="151" y="177"/>
                  <a:pt x="151" y="177"/>
                </a:cubicBezTo>
                <a:cubicBezTo>
                  <a:pt x="151" y="177"/>
                  <a:pt x="156" y="180"/>
                  <a:pt x="176" y="188"/>
                </a:cubicBezTo>
                <a:cubicBezTo>
                  <a:pt x="195" y="196"/>
                  <a:pt x="190" y="190"/>
                  <a:pt x="205" y="198"/>
                </a:cubicBezTo>
                <a:cubicBezTo>
                  <a:pt x="222" y="179"/>
                  <a:pt x="232" y="155"/>
                  <a:pt x="232" y="128"/>
                </a:cubicBezTo>
                <a:cubicBezTo>
                  <a:pt x="232" y="71"/>
                  <a:pt x="185" y="24"/>
                  <a:pt x="128" y="24"/>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Oval 20">
            <a:extLst>
              <a:ext uri="{FF2B5EF4-FFF2-40B4-BE49-F238E27FC236}">
                <a16:creationId xmlns:a16="http://schemas.microsoft.com/office/drawing/2014/main" id="{15442A43-1F35-4415-99D6-9E0A7014170D}"/>
              </a:ext>
            </a:extLst>
          </p:cNvPr>
          <p:cNvSpPr/>
          <p:nvPr/>
        </p:nvSpPr>
        <p:spPr>
          <a:xfrm>
            <a:off x="910856" y="3045848"/>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22" name="Oval 21">
            <a:extLst>
              <a:ext uri="{FF2B5EF4-FFF2-40B4-BE49-F238E27FC236}">
                <a16:creationId xmlns:a16="http://schemas.microsoft.com/office/drawing/2014/main" id="{F5E10091-1DFB-4112-89BA-9904DDEDDD92}"/>
              </a:ext>
            </a:extLst>
          </p:cNvPr>
          <p:cNvSpPr/>
          <p:nvPr/>
        </p:nvSpPr>
        <p:spPr>
          <a:xfrm>
            <a:off x="5448300" y="25908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
        <p:nvSpPr>
          <p:cNvPr id="15" name="Oval 14">
            <a:extLst>
              <a:ext uri="{FF2B5EF4-FFF2-40B4-BE49-F238E27FC236}">
                <a16:creationId xmlns:a16="http://schemas.microsoft.com/office/drawing/2014/main" id="{79951A4D-93B5-4760-B67F-1FE5ADA6F370}"/>
              </a:ext>
            </a:extLst>
          </p:cNvPr>
          <p:cNvSpPr/>
          <p:nvPr/>
        </p:nvSpPr>
        <p:spPr>
          <a:xfrm>
            <a:off x="4457700" y="39624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3</a:t>
            </a:r>
          </a:p>
        </p:txBody>
      </p:sp>
    </p:spTree>
    <p:extLst>
      <p:ext uri="{BB962C8B-B14F-4D97-AF65-F5344CB8AC3E}">
        <p14:creationId xmlns:p14="http://schemas.microsoft.com/office/powerpoint/2010/main" val="710361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Data Load: Sample File Preview Example</a:t>
            </a:r>
          </a:p>
        </p:txBody>
      </p:sp>
      <p:sp>
        <p:nvSpPr>
          <p:cNvPr id="4" name="Subtitle 3"/>
          <p:cNvSpPr>
            <a:spLocks noGrp="1"/>
          </p:cNvSpPr>
          <p:nvPr>
            <p:ph type="subTitle" idx="13"/>
          </p:nvPr>
        </p:nvSpPr>
        <p:spPr/>
        <p:txBody>
          <a:bodyPr/>
          <a:lstStyle/>
          <a:p>
            <a:r>
              <a:rPr lang="en-US" dirty="0" err="1"/>
              <a:t>PreSales</a:t>
            </a:r>
            <a:r>
              <a:rPr lang="en-US" dirty="0"/>
              <a:t>, Spend and Response Curve data files through Upload Option</a:t>
            </a:r>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8600" indent="-228600">
              <a:spcAft>
                <a:spcPts val="600"/>
              </a:spcAft>
              <a:buFontTx/>
              <a:buAutoNum type="arabicPeriod"/>
            </a:pPr>
            <a:r>
              <a:rPr lang="en-US" sz="1200" dirty="0">
                <a:solidFill>
                  <a:schemeClr val="accent4"/>
                </a:solidFill>
              </a:rPr>
              <a:t>The user can view the sample table, that the response curve, the spend and the sales files. The user can also choose to download these files. All columns of the files to be uploaded by the user must be arranged like in the sample files.</a:t>
            </a: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sp>
        <p:nvSpPr>
          <p:cNvPr id="18" name="Freeform 183"/>
          <p:cNvSpPr>
            <a:spLocks noEditPoints="1"/>
          </p:cNvSpPr>
          <p:nvPr/>
        </p:nvSpPr>
        <p:spPr bwMode="auto">
          <a:xfrm>
            <a:off x="8915400" y="357073"/>
            <a:ext cx="331932" cy="330620"/>
          </a:xfrm>
          <a:custGeom>
            <a:avLst/>
            <a:gdLst/>
            <a:ahLst/>
            <a:cxnLst>
              <a:cxn ang="0">
                <a:pos x="128" y="256"/>
              </a:cxn>
              <a:cxn ang="0">
                <a:pos x="0" y="128"/>
              </a:cxn>
              <a:cxn ang="0">
                <a:pos x="128" y="0"/>
              </a:cxn>
              <a:cxn ang="0">
                <a:pos x="256" y="128"/>
              </a:cxn>
              <a:cxn ang="0">
                <a:pos x="128" y="256"/>
              </a:cxn>
              <a:cxn ang="0">
                <a:pos x="128" y="24"/>
              </a:cxn>
              <a:cxn ang="0">
                <a:pos x="24" y="128"/>
              </a:cxn>
              <a:cxn ang="0">
                <a:pos x="51" y="198"/>
              </a:cxn>
              <a:cxn ang="0">
                <a:pos x="80" y="188"/>
              </a:cxn>
              <a:cxn ang="0">
                <a:pos x="105" y="177"/>
              </a:cxn>
              <a:cxn ang="0">
                <a:pos x="105" y="158"/>
              </a:cxn>
              <a:cxn ang="0">
                <a:pos x="95" y="134"/>
              </a:cxn>
              <a:cxn ang="0">
                <a:pos x="89" y="125"/>
              </a:cxn>
              <a:cxn ang="0">
                <a:pos x="92" y="108"/>
              </a:cxn>
              <a:cxn ang="0">
                <a:pos x="90" y="87"/>
              </a:cxn>
              <a:cxn ang="0">
                <a:pos x="128" y="56"/>
              </a:cxn>
              <a:cxn ang="0">
                <a:pos x="166" y="87"/>
              </a:cxn>
              <a:cxn ang="0">
                <a:pos x="164" y="108"/>
              </a:cxn>
              <a:cxn ang="0">
                <a:pos x="167" y="124"/>
              </a:cxn>
              <a:cxn ang="0">
                <a:pos x="161" y="134"/>
              </a:cxn>
              <a:cxn ang="0">
                <a:pos x="151" y="158"/>
              </a:cxn>
              <a:cxn ang="0">
                <a:pos x="151" y="177"/>
              </a:cxn>
              <a:cxn ang="0">
                <a:pos x="176" y="188"/>
              </a:cxn>
              <a:cxn ang="0">
                <a:pos x="205" y="198"/>
              </a:cxn>
              <a:cxn ang="0">
                <a:pos x="232" y="128"/>
              </a:cxn>
              <a:cxn ang="0">
                <a:pos x="128" y="24"/>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55"/>
                  <a:pt x="34" y="179"/>
                  <a:pt x="51" y="198"/>
                </a:cubicBezTo>
                <a:cubicBezTo>
                  <a:pt x="66" y="190"/>
                  <a:pt x="61" y="196"/>
                  <a:pt x="80" y="188"/>
                </a:cubicBezTo>
                <a:cubicBezTo>
                  <a:pt x="100" y="180"/>
                  <a:pt x="105" y="177"/>
                  <a:pt x="105" y="177"/>
                </a:cubicBezTo>
                <a:cubicBezTo>
                  <a:pt x="105" y="158"/>
                  <a:pt x="105" y="158"/>
                  <a:pt x="105" y="158"/>
                </a:cubicBezTo>
                <a:cubicBezTo>
                  <a:pt x="105" y="158"/>
                  <a:pt x="98" y="152"/>
                  <a:pt x="95" y="134"/>
                </a:cubicBezTo>
                <a:cubicBezTo>
                  <a:pt x="91" y="136"/>
                  <a:pt x="89" y="129"/>
                  <a:pt x="89" y="125"/>
                </a:cubicBezTo>
                <a:cubicBezTo>
                  <a:pt x="89" y="120"/>
                  <a:pt x="86" y="107"/>
                  <a:pt x="92" y="108"/>
                </a:cubicBezTo>
                <a:cubicBezTo>
                  <a:pt x="91" y="99"/>
                  <a:pt x="90" y="92"/>
                  <a:pt x="90" y="87"/>
                </a:cubicBezTo>
                <a:cubicBezTo>
                  <a:pt x="92" y="73"/>
                  <a:pt x="106" y="57"/>
                  <a:pt x="128" y="56"/>
                </a:cubicBezTo>
                <a:cubicBezTo>
                  <a:pt x="154" y="57"/>
                  <a:pt x="164" y="73"/>
                  <a:pt x="166" y="87"/>
                </a:cubicBezTo>
                <a:cubicBezTo>
                  <a:pt x="166" y="92"/>
                  <a:pt x="165" y="99"/>
                  <a:pt x="164" y="108"/>
                </a:cubicBezTo>
                <a:cubicBezTo>
                  <a:pt x="170" y="107"/>
                  <a:pt x="167" y="120"/>
                  <a:pt x="167" y="124"/>
                </a:cubicBezTo>
                <a:cubicBezTo>
                  <a:pt x="167" y="129"/>
                  <a:pt x="165" y="136"/>
                  <a:pt x="161" y="134"/>
                </a:cubicBezTo>
                <a:cubicBezTo>
                  <a:pt x="158" y="152"/>
                  <a:pt x="151" y="158"/>
                  <a:pt x="151" y="158"/>
                </a:cubicBezTo>
                <a:cubicBezTo>
                  <a:pt x="151" y="177"/>
                  <a:pt x="151" y="177"/>
                  <a:pt x="151" y="177"/>
                </a:cubicBezTo>
                <a:cubicBezTo>
                  <a:pt x="151" y="177"/>
                  <a:pt x="156" y="180"/>
                  <a:pt x="176" y="188"/>
                </a:cubicBezTo>
                <a:cubicBezTo>
                  <a:pt x="195" y="196"/>
                  <a:pt x="190" y="190"/>
                  <a:pt x="205" y="198"/>
                </a:cubicBezTo>
                <a:cubicBezTo>
                  <a:pt x="222" y="179"/>
                  <a:pt x="232" y="155"/>
                  <a:pt x="232" y="128"/>
                </a:cubicBezTo>
                <a:cubicBezTo>
                  <a:pt x="232" y="71"/>
                  <a:pt x="185" y="24"/>
                  <a:pt x="128" y="24"/>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pic>
        <p:nvPicPr>
          <p:cNvPr id="5" name="Picture 4">
            <a:extLst>
              <a:ext uri="{FF2B5EF4-FFF2-40B4-BE49-F238E27FC236}">
                <a16:creationId xmlns:a16="http://schemas.microsoft.com/office/drawing/2014/main" id="{94C3F4EC-46C4-4175-BB83-F729C113C2D3}"/>
              </a:ext>
            </a:extLst>
          </p:cNvPr>
          <p:cNvPicPr>
            <a:picLocks noChangeAspect="1"/>
          </p:cNvPicPr>
          <p:nvPr/>
        </p:nvPicPr>
        <p:blipFill>
          <a:blip r:embed="rId3"/>
          <a:stretch>
            <a:fillRect/>
          </a:stretch>
        </p:blipFill>
        <p:spPr>
          <a:xfrm>
            <a:off x="1181100" y="1676400"/>
            <a:ext cx="5676900" cy="2615511"/>
          </a:xfrm>
          <a:prstGeom prst="rect">
            <a:avLst/>
          </a:prstGeom>
        </p:spPr>
      </p:pic>
    </p:spTree>
    <p:extLst>
      <p:ext uri="{BB962C8B-B14F-4D97-AF65-F5344CB8AC3E}">
        <p14:creationId xmlns:p14="http://schemas.microsoft.com/office/powerpoint/2010/main" val="1514055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pic>
        <p:nvPicPr>
          <p:cNvPr id="5" name="Picture 4">
            <a:extLst>
              <a:ext uri="{FF2B5EF4-FFF2-40B4-BE49-F238E27FC236}">
                <a16:creationId xmlns:a16="http://schemas.microsoft.com/office/drawing/2014/main" id="{884F1D4E-F0F2-46BE-819D-0465BB5D1B7C}"/>
              </a:ext>
            </a:extLst>
          </p:cNvPr>
          <p:cNvPicPr>
            <a:picLocks noChangeAspect="1"/>
          </p:cNvPicPr>
          <p:nvPr/>
        </p:nvPicPr>
        <p:blipFill>
          <a:blip r:embed="rId3"/>
          <a:stretch>
            <a:fillRect/>
          </a:stretch>
        </p:blipFill>
        <p:spPr>
          <a:xfrm>
            <a:off x="890444" y="1682026"/>
            <a:ext cx="6231732" cy="2975034"/>
          </a:xfrm>
          <a:prstGeom prst="rect">
            <a:avLst/>
          </a:prstGeom>
        </p:spPr>
      </p:pic>
      <p:sp>
        <p:nvSpPr>
          <p:cNvPr id="3" name="Title 2"/>
          <p:cNvSpPr>
            <a:spLocks noGrp="1"/>
          </p:cNvSpPr>
          <p:nvPr>
            <p:ph type="title"/>
          </p:nvPr>
        </p:nvSpPr>
        <p:spPr/>
        <p:txBody>
          <a:bodyPr/>
          <a:lstStyle/>
          <a:p>
            <a:r>
              <a:rPr lang="en-US" dirty="0"/>
              <a:t>Data Load</a:t>
            </a:r>
          </a:p>
        </p:txBody>
      </p:sp>
      <p:sp>
        <p:nvSpPr>
          <p:cNvPr id="4" name="Subtitle 3"/>
          <p:cNvSpPr>
            <a:spLocks noGrp="1"/>
          </p:cNvSpPr>
          <p:nvPr>
            <p:ph type="subTitle" idx="13"/>
          </p:nvPr>
        </p:nvSpPr>
        <p:spPr/>
        <p:txBody>
          <a:bodyPr/>
          <a:lstStyle/>
          <a:p>
            <a:r>
              <a:rPr lang="en-US" dirty="0"/>
              <a:t>Upload Sales, Spend and Response Curve data files through Upload Option</a:t>
            </a:r>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8600" indent="-228600">
              <a:spcAft>
                <a:spcPts val="600"/>
              </a:spcAft>
              <a:buFontTx/>
              <a:buAutoNum type="arabicPeriod"/>
            </a:pPr>
            <a:endParaRPr lang="en-US" sz="1200" b="1" dirty="0">
              <a:solidFill>
                <a:schemeClr val="accent4"/>
              </a:solidFill>
            </a:endParaRPr>
          </a:p>
          <a:p>
            <a:pPr marL="228600" indent="-228600">
              <a:spcAft>
                <a:spcPts val="600"/>
              </a:spcAft>
              <a:buFontTx/>
              <a:buAutoNum type="arabicPeriod"/>
            </a:pPr>
            <a:r>
              <a:rPr lang="en-US" sz="1200" b="1" dirty="0">
                <a:solidFill>
                  <a:schemeClr val="accent4"/>
                </a:solidFill>
              </a:rPr>
              <a:t>Brand: </a:t>
            </a:r>
            <a:r>
              <a:rPr lang="en-US" sz="1200" dirty="0">
                <a:solidFill>
                  <a:schemeClr val="accent4"/>
                </a:solidFill>
              </a:rPr>
              <a:t>This tag picks up all the brand for which data is  uploaded across the three files.</a:t>
            </a:r>
            <a:endParaRPr lang="en-US" sz="1200" b="1" dirty="0">
              <a:solidFill>
                <a:schemeClr val="accent4"/>
              </a:solidFill>
            </a:endParaRPr>
          </a:p>
          <a:p>
            <a:pPr marL="228600" indent="-228600">
              <a:spcAft>
                <a:spcPts val="600"/>
              </a:spcAft>
              <a:buFontTx/>
              <a:buAutoNum type="arabicPeriod"/>
            </a:pPr>
            <a:r>
              <a:rPr lang="en-US" sz="1200" b="1" dirty="0">
                <a:solidFill>
                  <a:schemeClr val="accent4"/>
                </a:solidFill>
              </a:rPr>
              <a:t>File Name</a:t>
            </a:r>
            <a:r>
              <a:rPr lang="en-US" sz="1200" dirty="0">
                <a:solidFill>
                  <a:schemeClr val="accent4"/>
                </a:solidFill>
              </a:rPr>
              <a:t> gives indication that the files are ready for use. Only one file for Spend, Sales, and Response Curve may be uploaded.</a:t>
            </a:r>
          </a:p>
          <a:p>
            <a:pPr marL="228600" indent="-228600">
              <a:spcAft>
                <a:spcPts val="600"/>
              </a:spcAft>
              <a:buFontTx/>
              <a:buAutoNum type="arabicPeriod"/>
            </a:pPr>
            <a:r>
              <a:rPr lang="en-US" sz="1200" b="1" dirty="0">
                <a:solidFill>
                  <a:schemeClr val="accent4"/>
                </a:solidFill>
              </a:rPr>
              <a:t>Status </a:t>
            </a:r>
            <a:r>
              <a:rPr lang="en-US" sz="1200" dirty="0">
                <a:solidFill>
                  <a:schemeClr val="accent4"/>
                </a:solidFill>
              </a:rPr>
              <a:t>gives indication that the files are ready for use. Green arrows indicates that the files have passed validation checks in terms of having the appropriate variables needed for modeling. </a:t>
            </a:r>
          </a:p>
          <a:p>
            <a:pPr marL="228600" indent="-228600">
              <a:spcAft>
                <a:spcPts val="600"/>
              </a:spcAft>
              <a:buFontTx/>
              <a:buAutoNum type="arabicPeriod"/>
            </a:pPr>
            <a:r>
              <a:rPr lang="en-US" sz="1200" dirty="0">
                <a:solidFill>
                  <a:schemeClr val="accent4"/>
                </a:solidFill>
              </a:rPr>
              <a:t>Click </a:t>
            </a:r>
            <a:r>
              <a:rPr lang="en-US" sz="1200" b="1" dirty="0">
                <a:solidFill>
                  <a:schemeClr val="accent4"/>
                </a:solidFill>
              </a:rPr>
              <a:t>Next</a:t>
            </a:r>
            <a:r>
              <a:rPr lang="en-US" sz="1200" dirty="0">
                <a:solidFill>
                  <a:schemeClr val="accent4"/>
                </a:solidFill>
              </a:rPr>
              <a:t> to Save the Scenario and proceed</a:t>
            </a: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sp>
        <p:nvSpPr>
          <p:cNvPr id="18" name="Freeform 183"/>
          <p:cNvSpPr>
            <a:spLocks noEditPoints="1"/>
          </p:cNvSpPr>
          <p:nvPr/>
        </p:nvSpPr>
        <p:spPr bwMode="auto">
          <a:xfrm>
            <a:off x="8915400" y="357073"/>
            <a:ext cx="331932" cy="330620"/>
          </a:xfrm>
          <a:custGeom>
            <a:avLst/>
            <a:gdLst/>
            <a:ahLst/>
            <a:cxnLst>
              <a:cxn ang="0">
                <a:pos x="128" y="256"/>
              </a:cxn>
              <a:cxn ang="0">
                <a:pos x="0" y="128"/>
              </a:cxn>
              <a:cxn ang="0">
                <a:pos x="128" y="0"/>
              </a:cxn>
              <a:cxn ang="0">
                <a:pos x="256" y="128"/>
              </a:cxn>
              <a:cxn ang="0">
                <a:pos x="128" y="256"/>
              </a:cxn>
              <a:cxn ang="0">
                <a:pos x="128" y="24"/>
              </a:cxn>
              <a:cxn ang="0">
                <a:pos x="24" y="128"/>
              </a:cxn>
              <a:cxn ang="0">
                <a:pos x="51" y="198"/>
              </a:cxn>
              <a:cxn ang="0">
                <a:pos x="80" y="188"/>
              </a:cxn>
              <a:cxn ang="0">
                <a:pos x="105" y="177"/>
              </a:cxn>
              <a:cxn ang="0">
                <a:pos x="105" y="158"/>
              </a:cxn>
              <a:cxn ang="0">
                <a:pos x="95" y="134"/>
              </a:cxn>
              <a:cxn ang="0">
                <a:pos x="89" y="125"/>
              </a:cxn>
              <a:cxn ang="0">
                <a:pos x="92" y="108"/>
              </a:cxn>
              <a:cxn ang="0">
                <a:pos x="90" y="87"/>
              </a:cxn>
              <a:cxn ang="0">
                <a:pos x="128" y="56"/>
              </a:cxn>
              <a:cxn ang="0">
                <a:pos x="166" y="87"/>
              </a:cxn>
              <a:cxn ang="0">
                <a:pos x="164" y="108"/>
              </a:cxn>
              <a:cxn ang="0">
                <a:pos x="167" y="124"/>
              </a:cxn>
              <a:cxn ang="0">
                <a:pos x="161" y="134"/>
              </a:cxn>
              <a:cxn ang="0">
                <a:pos x="151" y="158"/>
              </a:cxn>
              <a:cxn ang="0">
                <a:pos x="151" y="177"/>
              </a:cxn>
              <a:cxn ang="0">
                <a:pos x="176" y="188"/>
              </a:cxn>
              <a:cxn ang="0">
                <a:pos x="205" y="198"/>
              </a:cxn>
              <a:cxn ang="0">
                <a:pos x="232" y="128"/>
              </a:cxn>
              <a:cxn ang="0">
                <a:pos x="128" y="24"/>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55"/>
                  <a:pt x="34" y="179"/>
                  <a:pt x="51" y="198"/>
                </a:cubicBezTo>
                <a:cubicBezTo>
                  <a:pt x="66" y="190"/>
                  <a:pt x="61" y="196"/>
                  <a:pt x="80" y="188"/>
                </a:cubicBezTo>
                <a:cubicBezTo>
                  <a:pt x="100" y="180"/>
                  <a:pt x="105" y="177"/>
                  <a:pt x="105" y="177"/>
                </a:cubicBezTo>
                <a:cubicBezTo>
                  <a:pt x="105" y="158"/>
                  <a:pt x="105" y="158"/>
                  <a:pt x="105" y="158"/>
                </a:cubicBezTo>
                <a:cubicBezTo>
                  <a:pt x="105" y="158"/>
                  <a:pt x="98" y="152"/>
                  <a:pt x="95" y="134"/>
                </a:cubicBezTo>
                <a:cubicBezTo>
                  <a:pt x="91" y="136"/>
                  <a:pt x="89" y="129"/>
                  <a:pt x="89" y="125"/>
                </a:cubicBezTo>
                <a:cubicBezTo>
                  <a:pt x="89" y="120"/>
                  <a:pt x="86" y="107"/>
                  <a:pt x="92" y="108"/>
                </a:cubicBezTo>
                <a:cubicBezTo>
                  <a:pt x="91" y="99"/>
                  <a:pt x="90" y="92"/>
                  <a:pt x="90" y="87"/>
                </a:cubicBezTo>
                <a:cubicBezTo>
                  <a:pt x="92" y="73"/>
                  <a:pt x="106" y="57"/>
                  <a:pt x="128" y="56"/>
                </a:cubicBezTo>
                <a:cubicBezTo>
                  <a:pt x="154" y="57"/>
                  <a:pt x="164" y="73"/>
                  <a:pt x="166" y="87"/>
                </a:cubicBezTo>
                <a:cubicBezTo>
                  <a:pt x="166" y="92"/>
                  <a:pt x="165" y="99"/>
                  <a:pt x="164" y="108"/>
                </a:cubicBezTo>
                <a:cubicBezTo>
                  <a:pt x="170" y="107"/>
                  <a:pt x="167" y="120"/>
                  <a:pt x="167" y="124"/>
                </a:cubicBezTo>
                <a:cubicBezTo>
                  <a:pt x="167" y="129"/>
                  <a:pt x="165" y="136"/>
                  <a:pt x="161" y="134"/>
                </a:cubicBezTo>
                <a:cubicBezTo>
                  <a:pt x="158" y="152"/>
                  <a:pt x="151" y="158"/>
                  <a:pt x="151" y="158"/>
                </a:cubicBezTo>
                <a:cubicBezTo>
                  <a:pt x="151" y="177"/>
                  <a:pt x="151" y="177"/>
                  <a:pt x="151" y="177"/>
                </a:cubicBezTo>
                <a:cubicBezTo>
                  <a:pt x="151" y="177"/>
                  <a:pt x="156" y="180"/>
                  <a:pt x="176" y="188"/>
                </a:cubicBezTo>
                <a:cubicBezTo>
                  <a:pt x="195" y="196"/>
                  <a:pt x="190" y="190"/>
                  <a:pt x="205" y="198"/>
                </a:cubicBezTo>
                <a:cubicBezTo>
                  <a:pt x="222" y="179"/>
                  <a:pt x="232" y="155"/>
                  <a:pt x="232" y="128"/>
                </a:cubicBezTo>
                <a:cubicBezTo>
                  <a:pt x="232" y="71"/>
                  <a:pt x="185" y="24"/>
                  <a:pt x="128" y="24"/>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Oval 20">
            <a:extLst>
              <a:ext uri="{FF2B5EF4-FFF2-40B4-BE49-F238E27FC236}">
                <a16:creationId xmlns:a16="http://schemas.microsoft.com/office/drawing/2014/main" id="{15442A43-1F35-4415-99D6-9E0A7014170D}"/>
              </a:ext>
            </a:extLst>
          </p:cNvPr>
          <p:cNvSpPr/>
          <p:nvPr/>
        </p:nvSpPr>
        <p:spPr>
          <a:xfrm>
            <a:off x="990600" y="25527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22" name="Oval 21">
            <a:extLst>
              <a:ext uri="{FF2B5EF4-FFF2-40B4-BE49-F238E27FC236}">
                <a16:creationId xmlns:a16="http://schemas.microsoft.com/office/drawing/2014/main" id="{F5E10091-1DFB-4112-89BA-9904DDEDDD92}"/>
              </a:ext>
            </a:extLst>
          </p:cNvPr>
          <p:cNvSpPr/>
          <p:nvPr/>
        </p:nvSpPr>
        <p:spPr>
          <a:xfrm>
            <a:off x="2400300" y="2999928"/>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
        <p:nvSpPr>
          <p:cNvPr id="23" name="Oval 22">
            <a:extLst>
              <a:ext uri="{FF2B5EF4-FFF2-40B4-BE49-F238E27FC236}">
                <a16:creationId xmlns:a16="http://schemas.microsoft.com/office/drawing/2014/main" id="{71D935D7-20B1-4498-AD43-B076D6D806E8}"/>
              </a:ext>
            </a:extLst>
          </p:cNvPr>
          <p:cNvSpPr/>
          <p:nvPr/>
        </p:nvSpPr>
        <p:spPr>
          <a:xfrm>
            <a:off x="6438900" y="2915998"/>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3</a:t>
            </a:r>
          </a:p>
        </p:txBody>
      </p:sp>
      <p:sp>
        <p:nvSpPr>
          <p:cNvPr id="15" name="Oval 14">
            <a:extLst>
              <a:ext uri="{FF2B5EF4-FFF2-40B4-BE49-F238E27FC236}">
                <a16:creationId xmlns:a16="http://schemas.microsoft.com/office/drawing/2014/main" id="{DD097C50-1D85-48B4-A555-43E1EA52A3EB}"/>
              </a:ext>
            </a:extLst>
          </p:cNvPr>
          <p:cNvSpPr/>
          <p:nvPr/>
        </p:nvSpPr>
        <p:spPr>
          <a:xfrm>
            <a:off x="4441658" y="4283534"/>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4</a:t>
            </a:r>
          </a:p>
        </p:txBody>
      </p:sp>
    </p:spTree>
    <p:extLst>
      <p:ext uri="{BB962C8B-B14F-4D97-AF65-F5344CB8AC3E}">
        <p14:creationId xmlns:p14="http://schemas.microsoft.com/office/powerpoint/2010/main" val="1836055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53"/>
          </p:nvPr>
        </p:nvPicPr>
        <p:blipFill>
          <a:blip r:embed="rId2" cstate="email">
            <a:extLst>
              <a:ext uri="{28A0092B-C50C-407E-A947-70E740481C1C}">
                <a14:useLocalDpi xmlns:a14="http://schemas.microsoft.com/office/drawing/2010/main"/>
              </a:ext>
            </a:extLst>
          </a:blip>
          <a:srcRect/>
          <a:stretch>
            <a:fillRect/>
          </a:stretch>
        </p:blipFill>
        <p:spPr>
          <a:xfrm>
            <a:off x="-1" y="0"/>
            <a:ext cx="6299201" cy="6858000"/>
          </a:xfrm>
        </p:spPr>
      </p:pic>
      <p:sp>
        <p:nvSpPr>
          <p:cNvPr id="7" name="Rectangle 6"/>
          <p:cNvSpPr/>
          <p:nvPr/>
        </p:nvSpPr>
        <p:spPr>
          <a:xfrm>
            <a:off x="12122728" y="0"/>
            <a:ext cx="73152"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7"/>
          <p:cNvSpPr>
            <a:spLocks noGrp="1"/>
          </p:cNvSpPr>
          <p:nvPr>
            <p:ph type="title"/>
          </p:nvPr>
        </p:nvSpPr>
        <p:spPr>
          <a:xfrm>
            <a:off x="6629400" y="114300"/>
            <a:ext cx="4092347" cy="685799"/>
          </a:xfrm>
        </p:spPr>
        <p:txBody>
          <a:bodyPr lIns="0" rIns="0" anchor="t">
            <a:normAutofit fontScale="90000"/>
          </a:bodyPr>
          <a:lstStyle/>
          <a:p>
            <a:r>
              <a:rPr lang="en-US" dirty="0">
                <a:latin typeface="Franklin Gothic Book" panose="020B0503020102020204" pitchFamily="34" charset="0"/>
              </a:rPr>
              <a:t>Content</a:t>
            </a:r>
          </a:p>
        </p:txBody>
      </p:sp>
      <p:sp>
        <p:nvSpPr>
          <p:cNvPr id="12" name="Subtitle 8"/>
          <p:cNvSpPr>
            <a:spLocks noGrp="1"/>
          </p:cNvSpPr>
          <p:nvPr>
            <p:ph type="subTitle" idx="13"/>
          </p:nvPr>
        </p:nvSpPr>
        <p:spPr>
          <a:xfrm>
            <a:off x="6553200" y="880455"/>
            <a:ext cx="5493328" cy="5852884"/>
          </a:xfrm>
        </p:spPr>
        <p:txBody>
          <a:bodyPr vert="horz" wrap="square" lIns="0" tIns="45720" rIns="0" bIns="45720" rtlCol="0" anchor="t">
            <a:spAutoFit/>
          </a:bodyPr>
          <a:lstStyle/>
          <a:p>
            <a:pPr marL="228600" indent="-228600">
              <a:buFont typeface="+mj-lt"/>
              <a:buAutoNum type="arabicPeriod"/>
            </a:pPr>
            <a:r>
              <a:rPr lang="en-US" sz="1200" dirty="0">
                <a:hlinkClick r:id="rId3" action="ppaction://hlinksldjump">
                  <a:extLst>
                    <a:ext uri="{A12FA001-AC4F-418D-AE19-62706E023703}">
                      <ahyp:hlinkClr xmlns:ahyp="http://schemas.microsoft.com/office/drawing/2018/hyperlinkcolor" val="tx"/>
                    </a:ext>
                  </a:extLst>
                </a:hlinkClick>
              </a:rPr>
              <a:t> Business Process Overview</a:t>
            </a:r>
            <a:endParaRPr lang="en-US" sz="1200" dirty="0"/>
          </a:p>
          <a:p>
            <a:pPr marL="228600" indent="-228600">
              <a:buFont typeface="+mj-lt"/>
              <a:buAutoNum type="arabicPeriod"/>
            </a:pPr>
            <a:r>
              <a:rPr lang="en-US" sz="1200" dirty="0">
                <a:hlinkClick r:id="rId4" action="ppaction://hlinksldjump">
                  <a:extLst>
                    <a:ext uri="{A12FA001-AC4F-418D-AE19-62706E023703}">
                      <ahyp:hlinkClr xmlns:ahyp="http://schemas.microsoft.com/office/drawing/2018/hyperlinkcolor" val="tx"/>
                    </a:ext>
                  </a:extLst>
                </a:hlinkClick>
              </a:rPr>
              <a:t> User Login and User Access</a:t>
            </a:r>
            <a:endParaRPr lang="en-US" sz="1200" dirty="0"/>
          </a:p>
          <a:p>
            <a:pPr marL="228600" indent="-228600">
              <a:buFont typeface="+mj-lt"/>
              <a:buAutoNum type="arabicPeriod"/>
            </a:pPr>
            <a:r>
              <a:rPr lang="en-US" sz="1200" dirty="0"/>
              <a:t> </a:t>
            </a:r>
            <a:r>
              <a:rPr lang="en-US" sz="1200" dirty="0">
                <a:hlinkClick r:id="rId5" action="ppaction://hlinksldjump"/>
              </a:rPr>
              <a:t>Open New Planning Session</a:t>
            </a:r>
            <a:endParaRPr lang="en-US" sz="1200" dirty="0"/>
          </a:p>
          <a:p>
            <a:pPr marL="228600" indent="-228600">
              <a:buFont typeface="+mj-lt"/>
              <a:buAutoNum type="arabicPeriod"/>
            </a:pPr>
            <a:r>
              <a:rPr lang="en-US" sz="1200" dirty="0"/>
              <a:t> </a:t>
            </a:r>
            <a:r>
              <a:rPr lang="en-US" sz="1200" dirty="0">
                <a:hlinkClick r:id="rId6" action="ppaction://hlinksldjump"/>
              </a:rPr>
              <a:t>Data Load</a:t>
            </a:r>
            <a:endParaRPr lang="en-US" sz="1200" dirty="0"/>
          </a:p>
          <a:p>
            <a:pPr marL="228600" indent="-228600">
              <a:buFont typeface="+mj-lt"/>
              <a:buAutoNum type="arabicPeriod"/>
            </a:pPr>
            <a:r>
              <a:rPr lang="en-US" sz="1200" b="1" dirty="0">
                <a:solidFill>
                  <a:schemeClr val="accent1"/>
                </a:solidFill>
              </a:rPr>
              <a:t> </a:t>
            </a:r>
            <a:r>
              <a:rPr lang="en-US" sz="1200" b="1" dirty="0">
                <a:solidFill>
                  <a:schemeClr val="accent1"/>
                </a:solidFill>
                <a:hlinkClick r:id="rId7" action="ppaction://hlinksldjump">
                  <a:extLst>
                    <a:ext uri="{A12FA001-AC4F-418D-AE19-62706E023703}">
                      <ahyp:hlinkClr xmlns:ahyp="http://schemas.microsoft.com/office/drawing/2018/hyperlinkcolor" val="tx"/>
                    </a:ext>
                  </a:extLst>
                </a:hlinkClick>
              </a:rPr>
              <a:t>Create Scenario</a:t>
            </a:r>
            <a:endParaRPr lang="en-US" sz="1200" b="1" dirty="0">
              <a:solidFill>
                <a:schemeClr val="accent1"/>
              </a:solidFill>
            </a:endParaRPr>
          </a:p>
          <a:p>
            <a:pPr marL="228600" indent="-228600">
              <a:buFont typeface="+mj-lt"/>
              <a:buAutoNum type="arabicPeriod"/>
            </a:pPr>
            <a:r>
              <a:rPr lang="en-US" sz="1200" dirty="0"/>
              <a:t> </a:t>
            </a:r>
            <a:r>
              <a:rPr lang="en-US" sz="1200" dirty="0">
                <a:hlinkClick r:id="rId8" action="ppaction://hlinksldjump"/>
              </a:rPr>
              <a:t>Historical Spend Rate with Historical Allocation</a:t>
            </a:r>
            <a:r>
              <a:rPr lang="en-US" sz="1200" dirty="0">
                <a:solidFill>
                  <a:schemeClr val="tx2"/>
                </a:solidFill>
                <a:hlinkClick r:id="rId8" action="ppaction://hlinksldjump"/>
              </a:rPr>
              <a:t> </a:t>
            </a:r>
            <a:endParaRPr lang="en-US" sz="1200" dirty="0">
              <a:solidFill>
                <a:schemeClr val="tx2"/>
              </a:solidFill>
            </a:endParaRPr>
          </a:p>
          <a:p>
            <a:pPr marL="228600" indent="-228600">
              <a:buFont typeface="+mj-lt"/>
              <a:buAutoNum type="arabicPeriod"/>
            </a:pPr>
            <a:r>
              <a:rPr lang="en-US" sz="1200" dirty="0"/>
              <a:t> </a:t>
            </a:r>
            <a:r>
              <a:rPr lang="en-US" sz="1200" dirty="0">
                <a:hlinkClick r:id="rId9" action="ppaction://hlinksldjump"/>
              </a:rPr>
              <a:t>Historical Spend Rate with Optimal Allocation</a:t>
            </a:r>
            <a:endParaRPr lang="en-US" sz="1200" dirty="0"/>
          </a:p>
          <a:p>
            <a:pPr marL="228600" indent="-228600">
              <a:buFont typeface="+mj-lt"/>
              <a:buAutoNum type="arabicPeriod"/>
            </a:pPr>
            <a:r>
              <a:rPr lang="en-US" sz="1200" dirty="0"/>
              <a:t> </a:t>
            </a:r>
            <a:r>
              <a:rPr lang="en-US" sz="1200" dirty="0">
                <a:hlinkClick r:id="rId10" action="ppaction://hlinksldjump"/>
              </a:rPr>
              <a:t>Profit Maximization</a:t>
            </a:r>
            <a:endParaRPr lang="en-US" sz="1200" dirty="0"/>
          </a:p>
          <a:p>
            <a:pPr marL="228600" indent="-228600">
              <a:buFont typeface="+mj-lt"/>
              <a:buAutoNum type="arabicPeriod"/>
            </a:pPr>
            <a:r>
              <a:rPr lang="en-US" sz="1200" dirty="0"/>
              <a:t> </a:t>
            </a:r>
            <a:r>
              <a:rPr lang="en-US" sz="1200" dirty="0">
                <a:hlinkClick r:id="rId11" action="ppaction://hlinksldjump"/>
              </a:rPr>
              <a:t>Budget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hlinkClick r:id="rId11" action="ppaction://hlinksldjump"/>
              </a:rPr>
              <a:t>Budget Planner with Optimal Allocation</a:t>
            </a:r>
            <a:endParaRPr lang="en-US" sz="1200" dirty="0">
              <a:solidFill>
                <a:schemeClr val="tx2"/>
              </a:solidFill>
            </a:endParaRPr>
          </a:p>
          <a:p>
            <a:pPr marL="228600" indent="-228600">
              <a:buFont typeface="+mj-lt"/>
              <a:buAutoNum type="arabicPeriod"/>
            </a:pPr>
            <a:r>
              <a:rPr lang="en-US" sz="1200" dirty="0"/>
              <a:t> </a:t>
            </a:r>
            <a:r>
              <a:rPr lang="en-US" sz="1200" dirty="0">
                <a:hlinkClick r:id="rId12" action="ppaction://hlinksldjump"/>
              </a:rPr>
              <a:t>Budget Planner with Custom Allocation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3" action="ppaction://hlinksldjump"/>
              </a:rPr>
              <a:t>Sales</a:t>
            </a:r>
            <a:r>
              <a:rPr lang="en-US" sz="1200" dirty="0">
                <a:hlinkClick r:id="rId13" action="ppaction://hlinksldjump"/>
              </a:rPr>
              <a: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4" action="ppaction://hlinksldjump"/>
              </a:rPr>
              <a:t>Sales</a:t>
            </a:r>
            <a:r>
              <a:rPr lang="en-US" sz="1200" dirty="0">
                <a:hlinkClick r:id="rId14" action="ppaction://hlinksldjump"/>
              </a:rPr>
              <a:t> Planner with Optimal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5" action="ppaction://hlinksldjump"/>
              </a:rPr>
              <a:t>Sales</a:t>
            </a:r>
            <a:r>
              <a:rPr lang="en-US" sz="1200" dirty="0">
                <a:hlinkClick r:id="rId15" action="ppaction://hlinksldjump"/>
              </a:rPr>
              <a:t> Planner with Custom Allocation</a:t>
            </a:r>
            <a:endParaRPr lang="en-US" sz="1200" dirty="0"/>
          </a:p>
          <a:p>
            <a:pPr marL="228600" indent="-228600">
              <a:buFont typeface="+mj-lt"/>
              <a:buAutoNum type="arabicPeriod"/>
            </a:pPr>
            <a:r>
              <a:rPr lang="en-US" sz="1200" dirty="0">
                <a:solidFill>
                  <a:schemeClr val="tx2"/>
                </a:solidFill>
              </a:rPr>
              <a:t> </a:t>
            </a:r>
            <a:r>
              <a:rPr lang="en-US" sz="1200" dirty="0">
                <a:hlinkClick r:id="rId16" action="ppaction://hlinksldjump"/>
              </a:rPr>
              <a:t>Save Planning Scenario</a:t>
            </a:r>
            <a:endParaRPr lang="en-US" sz="1200" dirty="0"/>
          </a:p>
          <a:p>
            <a:pPr marL="228600" indent="-228600">
              <a:buFont typeface="+mj-lt"/>
              <a:buAutoNum type="arabicPeriod"/>
            </a:pPr>
            <a:r>
              <a:rPr lang="en-US" sz="1200" dirty="0">
                <a:solidFill>
                  <a:schemeClr val="tx2"/>
                </a:solidFill>
                <a:hlinkClick r:id="rId17" action="ppaction://hlinksldjump"/>
              </a:rPr>
              <a:t> </a:t>
            </a:r>
            <a:r>
              <a:rPr lang="en-US" sz="1200" dirty="0">
                <a:hlinkClick r:id="rId17" action="ppaction://hlinksldjump"/>
              </a:rPr>
              <a:t>Scenario Visualization: Dollar Value Comparison</a:t>
            </a:r>
            <a:endParaRPr lang="en-US" sz="1200" dirty="0"/>
          </a:p>
          <a:p>
            <a:pPr marL="228600" indent="-228600">
              <a:buFont typeface="+mj-lt"/>
              <a:buAutoNum type="arabicPeriod"/>
            </a:pPr>
            <a:r>
              <a:rPr lang="en-US" sz="1200" dirty="0">
                <a:hlinkClick r:id="rId18" action="ppaction://hlinksldjump"/>
              </a:rPr>
              <a:t> Scenario Visualization: Percentage Value Comparison &amp; Extended Explanation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9" action="ppaction://hlinksldjump"/>
              </a:rPr>
              <a:t>Scenario Visualization: Brand Manager &amp; Deep Dive/Analyst Views </a:t>
            </a:r>
            <a:endParaRPr lang="en-US" sz="1200" dirty="0"/>
          </a:p>
          <a:p>
            <a:pPr marL="228600" indent="-228600">
              <a:buFont typeface="+mj-lt"/>
              <a:buAutoNum type="arabicPeriod"/>
            </a:pPr>
            <a:r>
              <a:rPr lang="en-US" sz="1200" dirty="0">
                <a:solidFill>
                  <a:schemeClr val="tx2"/>
                </a:solidFill>
                <a:hlinkClick r:id="rId20" action="ppaction://hlinksldjump"/>
              </a:rPr>
              <a:t>FAQs</a:t>
            </a:r>
            <a:endParaRPr lang="en-US" sz="1200" dirty="0">
              <a:solidFill>
                <a:schemeClr val="tx2"/>
              </a:solidFill>
            </a:endParaRPr>
          </a:p>
          <a:p>
            <a:pPr marL="228600" indent="-228600">
              <a:buFont typeface="+mj-lt"/>
              <a:buAutoNum type="arabicPeriod"/>
            </a:pPr>
            <a:endParaRPr lang="en-US" sz="1200" dirty="0">
              <a:solidFill>
                <a:schemeClr val="tx2"/>
              </a:solidFill>
            </a:endParaRPr>
          </a:p>
        </p:txBody>
      </p:sp>
    </p:spTree>
    <p:extLst>
      <p:ext uri="{BB962C8B-B14F-4D97-AF65-F5344CB8AC3E}">
        <p14:creationId xmlns:p14="http://schemas.microsoft.com/office/powerpoint/2010/main" val="1285467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Training Objectives</a:t>
            </a:r>
          </a:p>
        </p:txBody>
      </p:sp>
      <p:sp>
        <p:nvSpPr>
          <p:cNvPr id="6" name="Subtitle 5"/>
          <p:cNvSpPr>
            <a:spLocks noGrp="1"/>
          </p:cNvSpPr>
          <p:nvPr>
            <p:ph type="subTitle" idx="13"/>
          </p:nvPr>
        </p:nvSpPr>
        <p:spPr>
          <a:xfrm>
            <a:off x="854910" y="728899"/>
            <a:ext cx="10950601" cy="299801"/>
          </a:xfrm>
        </p:spPr>
        <p:txBody>
          <a:bodyPr/>
          <a:lstStyle/>
          <a:p>
            <a:r>
              <a:rPr lang="en-US" dirty="0"/>
              <a:t>What do we want to achieve in this session?</a:t>
            </a:r>
          </a:p>
        </p:txBody>
      </p:sp>
      <p:pic>
        <p:nvPicPr>
          <p:cNvPr id="2" name="Picture 1"/>
          <p:cNvPicPr>
            <a:picLocks noChangeAspect="1"/>
          </p:cNvPicPr>
          <p:nvPr/>
        </p:nvPicPr>
        <p:blipFill>
          <a:blip r:embed="rId2"/>
          <a:stretch>
            <a:fillRect/>
          </a:stretch>
        </p:blipFill>
        <p:spPr>
          <a:xfrm>
            <a:off x="9149064" y="3505200"/>
            <a:ext cx="2656447" cy="2550923"/>
          </a:xfrm>
          <a:prstGeom prst="rect">
            <a:avLst/>
          </a:prstGeom>
        </p:spPr>
      </p:pic>
      <p:sp>
        <p:nvSpPr>
          <p:cNvPr id="5" name="Content Placeholder 1"/>
          <p:cNvSpPr>
            <a:spLocks noGrp="1"/>
          </p:cNvSpPr>
          <p:nvPr>
            <p:ph idx="1"/>
          </p:nvPr>
        </p:nvSpPr>
        <p:spPr>
          <a:xfrm>
            <a:off x="838200" y="1447800"/>
            <a:ext cx="8310864" cy="4351338"/>
          </a:xfrm>
        </p:spPr>
        <p:txBody>
          <a:bodyPr>
            <a:normAutofit/>
          </a:bodyPr>
          <a:lstStyle/>
          <a:p>
            <a:pPr marL="457200" indent="-457200">
              <a:buClr>
                <a:schemeClr val="accent2"/>
              </a:buClr>
              <a:buFont typeface="+mj-lt"/>
              <a:buAutoNum type="arabicPeriod"/>
            </a:pPr>
            <a:r>
              <a:rPr lang="en-US" sz="2000" dirty="0"/>
              <a:t>Provide a comprehensive walkthrough of Axtria MarketingIQ™ Strat-IP (Strategic Investment Planner) and its capabilities</a:t>
            </a:r>
          </a:p>
          <a:p>
            <a:pPr marL="457200" indent="-457200">
              <a:buClr>
                <a:schemeClr val="accent2"/>
              </a:buClr>
              <a:buFont typeface="+mj-lt"/>
              <a:buAutoNum type="arabicPeriod"/>
            </a:pPr>
            <a:endParaRPr lang="en-US" sz="2000" dirty="0"/>
          </a:p>
          <a:p>
            <a:pPr marL="457200" indent="-457200">
              <a:buClr>
                <a:schemeClr val="accent2"/>
              </a:buClr>
              <a:buFont typeface="+mj-lt"/>
              <a:buAutoNum type="arabicPeriod"/>
            </a:pPr>
            <a:r>
              <a:rPr lang="en-US" sz="2000" dirty="0"/>
              <a:t>Set the users up for success and provide an opportunity to explore the functionalities</a:t>
            </a:r>
          </a:p>
          <a:p>
            <a:pPr marL="0" indent="0">
              <a:buClr>
                <a:schemeClr val="accent2"/>
              </a:buClr>
              <a:buNone/>
            </a:pPr>
            <a:endParaRPr lang="en-US" sz="2000" dirty="0"/>
          </a:p>
        </p:txBody>
      </p:sp>
    </p:spTree>
    <p:extLst>
      <p:ext uri="{BB962C8B-B14F-4D97-AF65-F5344CB8AC3E}">
        <p14:creationId xmlns:p14="http://schemas.microsoft.com/office/powerpoint/2010/main" val="2253686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Session and Scenario Overview</a:t>
            </a:r>
          </a:p>
        </p:txBody>
      </p:sp>
      <p:sp>
        <p:nvSpPr>
          <p:cNvPr id="4" name="Subtitle 3"/>
          <p:cNvSpPr>
            <a:spLocks noGrp="1"/>
          </p:cNvSpPr>
          <p:nvPr>
            <p:ph type="subTitle" idx="13"/>
          </p:nvPr>
        </p:nvSpPr>
        <p:spPr/>
        <p:txBody>
          <a:bodyPr/>
          <a:lstStyle/>
          <a:p>
            <a:endParaRPr lang="en-US" dirty="0"/>
          </a:p>
        </p:txBody>
      </p:sp>
      <p:sp>
        <p:nvSpPr>
          <p:cNvPr id="135" name="Rectangle 134"/>
          <p:cNvSpPr/>
          <p:nvPr/>
        </p:nvSpPr>
        <p:spPr>
          <a:xfrm>
            <a:off x="785410" y="1333500"/>
            <a:ext cx="10744200" cy="5632311"/>
          </a:xfrm>
          <a:prstGeom prst="rect">
            <a:avLst/>
          </a:prstGeom>
        </p:spPr>
        <p:txBody>
          <a:bodyPr wrap="square">
            <a:spAutoFit/>
          </a:bodyPr>
          <a:lstStyle/>
          <a:p>
            <a:r>
              <a:rPr lang="en-US" dirty="0"/>
              <a:t>Within the same planning session, the user is able to modify the historical time period to model on or base the forecasts on.  For each planning session, the user is able to create and compare multiple scenarios. A </a:t>
            </a:r>
            <a:r>
              <a:rPr lang="en-US" b="1" dirty="0"/>
              <a:t>scenario</a:t>
            </a:r>
            <a:r>
              <a:rPr lang="en-US" dirty="0"/>
              <a:t> allows the user to specify the specific targets or goals the users has in terms of sales, for instance.</a:t>
            </a:r>
          </a:p>
          <a:p>
            <a:r>
              <a:rPr lang="en-US" dirty="0"/>
              <a:t>In total, there are four scenario types, each with up to a total of three spend type allocations. </a:t>
            </a:r>
          </a:p>
          <a:p>
            <a:endParaRPr lang="en-US" dirty="0"/>
          </a:p>
          <a:p>
            <a:pPr marL="285750" indent="-285750">
              <a:buFont typeface="Wingdings" panose="05000000000000000000" pitchFamily="2" charset="2"/>
              <a:buChar char="§"/>
            </a:pPr>
            <a:r>
              <a:rPr lang="en-US" sz="1400" dirty="0"/>
              <a:t>Historical Spend Rate</a:t>
            </a:r>
          </a:p>
          <a:p>
            <a:pPr marL="742950" lvl="1" indent="-285750">
              <a:buFont typeface="Wingdings" panose="05000000000000000000" pitchFamily="2" charset="2"/>
              <a:buChar char="§"/>
            </a:pPr>
            <a:r>
              <a:rPr lang="en-US" sz="1400" dirty="0"/>
              <a:t>Historical Spend Allocation</a:t>
            </a:r>
          </a:p>
          <a:p>
            <a:pPr marL="742950" lvl="1" indent="-285750">
              <a:buFont typeface="Wingdings" panose="05000000000000000000" pitchFamily="2" charset="2"/>
              <a:buChar char="§"/>
            </a:pPr>
            <a:r>
              <a:rPr lang="en-US" sz="1400" dirty="0"/>
              <a:t>Optimal Spend Allocation</a:t>
            </a:r>
          </a:p>
          <a:p>
            <a:pPr lvl="1"/>
            <a:endParaRPr lang="en-US" sz="1400" dirty="0"/>
          </a:p>
          <a:p>
            <a:pPr marL="285750" indent="-285750">
              <a:buFont typeface="Wingdings" panose="05000000000000000000" pitchFamily="2" charset="2"/>
              <a:buChar char="§"/>
            </a:pPr>
            <a:r>
              <a:rPr lang="en-US" sz="1400" dirty="0"/>
              <a:t>Profit Maximization</a:t>
            </a:r>
          </a:p>
          <a:p>
            <a:pPr marL="742950" lvl="1" indent="-285750">
              <a:buFont typeface="Wingdings" panose="05000000000000000000" pitchFamily="2" charset="2"/>
              <a:buChar char="§"/>
            </a:pPr>
            <a:r>
              <a:rPr lang="en-US" sz="1400" dirty="0"/>
              <a:t>Optimal Spend Allocation</a:t>
            </a:r>
          </a:p>
          <a:p>
            <a:pPr lvl="1"/>
            <a:endParaRPr lang="en-US" sz="1400" dirty="0"/>
          </a:p>
          <a:p>
            <a:pPr marL="285750" indent="-285750">
              <a:buFont typeface="Wingdings" panose="05000000000000000000" pitchFamily="2" charset="2"/>
              <a:buChar char="§"/>
            </a:pPr>
            <a:r>
              <a:rPr lang="en-US" sz="1400" dirty="0"/>
              <a:t>Budget Planner</a:t>
            </a:r>
          </a:p>
          <a:p>
            <a:pPr marL="742950" lvl="1" indent="-285750">
              <a:buFont typeface="Wingdings" panose="05000000000000000000" pitchFamily="2" charset="2"/>
              <a:buChar char="§"/>
            </a:pPr>
            <a:r>
              <a:rPr lang="en-US" sz="1400" dirty="0"/>
              <a:t>Historical Spend Allocation</a:t>
            </a:r>
          </a:p>
          <a:p>
            <a:pPr marL="742950" lvl="1" indent="-285750">
              <a:buFont typeface="Wingdings" panose="05000000000000000000" pitchFamily="2" charset="2"/>
              <a:buChar char="§"/>
            </a:pPr>
            <a:r>
              <a:rPr lang="en-US" sz="1400" dirty="0"/>
              <a:t>Optimal Spend Allocation</a:t>
            </a:r>
          </a:p>
          <a:p>
            <a:pPr marL="742950" lvl="1" indent="-285750">
              <a:buFont typeface="Wingdings" panose="05000000000000000000" pitchFamily="2" charset="2"/>
              <a:buChar char="§"/>
            </a:pPr>
            <a:r>
              <a:rPr lang="en-US" sz="1400" dirty="0"/>
              <a:t>Custom Spend Allocation</a:t>
            </a:r>
          </a:p>
          <a:p>
            <a:pPr lvl="1"/>
            <a:endParaRPr lang="en-US" sz="1400" dirty="0"/>
          </a:p>
          <a:p>
            <a:pPr marL="285750" indent="-285750">
              <a:buFont typeface="Wingdings" panose="05000000000000000000" pitchFamily="2" charset="2"/>
              <a:buChar char="§"/>
            </a:pPr>
            <a:r>
              <a:rPr lang="en-US" sz="1400" dirty="0"/>
              <a:t>Sales Planner</a:t>
            </a:r>
          </a:p>
          <a:p>
            <a:pPr marL="742950" lvl="1" indent="-285750">
              <a:buFont typeface="Wingdings" panose="05000000000000000000" pitchFamily="2" charset="2"/>
              <a:buChar char="§"/>
            </a:pPr>
            <a:r>
              <a:rPr lang="en-US" sz="1400" dirty="0"/>
              <a:t>Historical Spend Allocation</a:t>
            </a:r>
          </a:p>
          <a:p>
            <a:pPr marL="742950" lvl="1" indent="-285750">
              <a:buFont typeface="Wingdings" panose="05000000000000000000" pitchFamily="2" charset="2"/>
              <a:buChar char="§"/>
            </a:pPr>
            <a:r>
              <a:rPr lang="en-US" sz="1400" dirty="0"/>
              <a:t>Optimal Spend Allocation</a:t>
            </a:r>
          </a:p>
          <a:p>
            <a:pPr marL="742950" lvl="1" indent="-285750">
              <a:buFont typeface="Wingdings" panose="05000000000000000000" pitchFamily="2" charset="2"/>
              <a:buChar char="§"/>
            </a:pPr>
            <a:r>
              <a:rPr lang="en-US" sz="1400" dirty="0"/>
              <a:t>Custom Spend Allocation</a:t>
            </a:r>
          </a:p>
          <a:p>
            <a:pPr marL="742950" lvl="1"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sz="1400" dirty="0"/>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1693439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Session and Scenario Overview</a:t>
            </a:r>
          </a:p>
        </p:txBody>
      </p:sp>
      <p:sp>
        <p:nvSpPr>
          <p:cNvPr id="4" name="Subtitle 3"/>
          <p:cNvSpPr>
            <a:spLocks noGrp="1"/>
          </p:cNvSpPr>
          <p:nvPr>
            <p:ph type="subTitle" idx="13"/>
          </p:nvPr>
        </p:nvSpPr>
        <p:spPr/>
        <p:txBody>
          <a:bodyPr/>
          <a:lstStyle/>
          <a:p>
            <a:endParaRPr lang="en-US" dirty="0"/>
          </a:p>
        </p:txBody>
      </p:sp>
      <p:sp>
        <p:nvSpPr>
          <p:cNvPr id="135" name="Rectangle 134"/>
          <p:cNvSpPr/>
          <p:nvPr/>
        </p:nvSpPr>
        <p:spPr>
          <a:xfrm>
            <a:off x="785410" y="1333500"/>
            <a:ext cx="10744200" cy="3970318"/>
          </a:xfrm>
          <a:prstGeom prst="rect">
            <a:avLst/>
          </a:prstGeom>
        </p:spPr>
        <p:txBody>
          <a:bodyPr wrap="square">
            <a:spAutoFit/>
          </a:bodyPr>
          <a:lstStyle/>
          <a:p>
            <a:r>
              <a:rPr lang="en-US" dirty="0"/>
              <a:t>The four scenario types are broken down as such for modeling purposes. </a:t>
            </a:r>
          </a:p>
          <a:p>
            <a:endParaRPr lang="en-US" dirty="0"/>
          </a:p>
          <a:p>
            <a:pPr marL="285750" indent="-285750">
              <a:buFont typeface="Arial" panose="020B0604020202020204" pitchFamily="34" charset="0"/>
              <a:buChar char="•"/>
            </a:pPr>
            <a:r>
              <a:rPr lang="en-US" u="sng" dirty="0"/>
              <a:t>Historical Spend Rate </a:t>
            </a:r>
            <a:r>
              <a:rPr lang="en-US" dirty="0"/>
              <a:t>– This scenario is used to model assuming a status quo that nothing changes from the historical time period to now to the future. In essence, this becomes your trend-line over time from which to forecast out….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u="sng" dirty="0"/>
              <a:t>Profit Maximization  </a:t>
            </a:r>
            <a:r>
              <a:rPr lang="en-US" dirty="0"/>
              <a:t>–  This scenario generates the highest level of profit as spend levels/investments and sales are not constrained. Thus, spend levels are made at whatever level achieves the greatest profits.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u="sng" dirty="0"/>
              <a:t>Budget Planner </a:t>
            </a:r>
            <a:r>
              <a:rPr lang="en-US" dirty="0"/>
              <a:t>– This scenario allows planning to a set budget target.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u="sng" dirty="0"/>
              <a:t>Sales Planner </a:t>
            </a:r>
            <a:r>
              <a:rPr lang="en-US" dirty="0"/>
              <a:t>– This scenario allows to plan to a certain sales forecast in the planning horizon.</a:t>
            </a:r>
          </a:p>
          <a:p>
            <a:endParaRPr lang="en-US" dirty="0"/>
          </a:p>
          <a:p>
            <a:endParaRPr lang="en-US" dirty="0"/>
          </a:p>
        </p:txBody>
      </p:sp>
    </p:spTree>
    <p:extLst>
      <p:ext uri="{BB962C8B-B14F-4D97-AF65-F5344CB8AC3E}">
        <p14:creationId xmlns:p14="http://schemas.microsoft.com/office/powerpoint/2010/main" val="1459800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Session and Scenario Overview</a:t>
            </a:r>
          </a:p>
        </p:txBody>
      </p:sp>
      <p:sp>
        <p:nvSpPr>
          <p:cNvPr id="4" name="Subtitle 3"/>
          <p:cNvSpPr>
            <a:spLocks noGrp="1"/>
          </p:cNvSpPr>
          <p:nvPr>
            <p:ph type="subTitle" idx="13"/>
          </p:nvPr>
        </p:nvSpPr>
        <p:spPr/>
        <p:txBody>
          <a:bodyPr/>
          <a:lstStyle/>
          <a:p>
            <a:endParaRPr lang="en-US" dirty="0"/>
          </a:p>
        </p:txBody>
      </p:sp>
      <p:sp>
        <p:nvSpPr>
          <p:cNvPr id="135" name="Rectangle 134"/>
          <p:cNvSpPr/>
          <p:nvPr/>
        </p:nvSpPr>
        <p:spPr>
          <a:xfrm>
            <a:off x="785410" y="1333500"/>
            <a:ext cx="10744200" cy="4247317"/>
          </a:xfrm>
          <a:prstGeom prst="rect">
            <a:avLst/>
          </a:prstGeom>
        </p:spPr>
        <p:txBody>
          <a:bodyPr wrap="square">
            <a:spAutoFit/>
          </a:bodyPr>
          <a:lstStyle/>
          <a:p>
            <a:r>
              <a:rPr lang="en-US" dirty="0"/>
              <a:t>The three spend allocation types are broken down as such for modeling purposes. </a:t>
            </a:r>
          </a:p>
          <a:p>
            <a:endParaRPr lang="en-US" dirty="0"/>
          </a:p>
          <a:p>
            <a:endParaRPr lang="en-US" dirty="0"/>
          </a:p>
          <a:p>
            <a:pPr marL="285750" indent="-285750">
              <a:buFont typeface="Arial" panose="020B0604020202020204" pitchFamily="34" charset="0"/>
              <a:buChar char="•"/>
            </a:pPr>
            <a:r>
              <a:rPr lang="en-US" u="sng" dirty="0"/>
              <a:t>Historical</a:t>
            </a:r>
            <a:r>
              <a:rPr lang="en-US" dirty="0"/>
              <a:t> – Spend allocation by channel stays consistent with historical spend patterns.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u="sng" dirty="0"/>
              <a:t>Optimal</a:t>
            </a:r>
            <a:r>
              <a:rPr lang="en-US" dirty="0"/>
              <a:t> –  For a given spend supplied by the user, the model allocates given spend optimally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u="sng" dirty="0"/>
              <a:t>Custom</a:t>
            </a:r>
            <a:r>
              <a:rPr lang="en-US" dirty="0"/>
              <a:t> – For a given spend supplied by the user, the user has the opportunity to allocate given spend with a given spend rate allocation by channel.</a:t>
            </a:r>
          </a:p>
          <a:p>
            <a:endParaRPr lang="en-US" dirty="0"/>
          </a:p>
          <a:p>
            <a:r>
              <a:rPr lang="en-US" dirty="0"/>
              <a:t>	</a:t>
            </a:r>
          </a:p>
          <a:p>
            <a:pPr lvl="1"/>
            <a:endParaRPr lang="en-US" dirty="0"/>
          </a:p>
          <a:p>
            <a:pPr lvl="1"/>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2766166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342900" y="1251281"/>
            <a:ext cx="6869621" cy="5029200"/>
          </a:xfrm>
          <a:prstGeom prst="rect">
            <a:avLst/>
          </a:prstGeom>
        </p:spPr>
      </p:pic>
      <p:pic>
        <p:nvPicPr>
          <p:cNvPr id="5" name="Picture 4">
            <a:extLst>
              <a:ext uri="{FF2B5EF4-FFF2-40B4-BE49-F238E27FC236}">
                <a16:creationId xmlns:a16="http://schemas.microsoft.com/office/drawing/2014/main" id="{FE4C9145-3362-4B8A-AB85-4891980891E8}"/>
              </a:ext>
            </a:extLst>
          </p:cNvPr>
          <p:cNvPicPr>
            <a:picLocks noChangeAspect="1"/>
          </p:cNvPicPr>
          <p:nvPr/>
        </p:nvPicPr>
        <p:blipFill rotWithShape="1">
          <a:blip r:embed="rId3"/>
          <a:srcRect r="22000"/>
          <a:stretch/>
        </p:blipFill>
        <p:spPr>
          <a:xfrm>
            <a:off x="694217" y="1833738"/>
            <a:ext cx="6125684" cy="2073309"/>
          </a:xfrm>
          <a:prstGeom prst="rect">
            <a:avLst/>
          </a:prstGeom>
        </p:spPr>
      </p:pic>
      <p:sp>
        <p:nvSpPr>
          <p:cNvPr id="3" name="Title 2"/>
          <p:cNvSpPr>
            <a:spLocks noGrp="1"/>
          </p:cNvSpPr>
          <p:nvPr>
            <p:ph type="title"/>
          </p:nvPr>
        </p:nvSpPr>
        <p:spPr/>
        <p:txBody>
          <a:bodyPr/>
          <a:lstStyle/>
          <a:p>
            <a:r>
              <a:rPr lang="en-US" dirty="0"/>
              <a:t>Create Scenario: Select Historical Period </a:t>
            </a:r>
          </a:p>
        </p:txBody>
      </p:sp>
      <p:sp>
        <p:nvSpPr>
          <p:cNvPr id="4" name="Subtitle 3"/>
          <p:cNvSpPr>
            <a:spLocks noGrp="1"/>
          </p:cNvSpPr>
          <p:nvPr>
            <p:ph type="subTitle" idx="13"/>
          </p:nvPr>
        </p:nvSpPr>
        <p:spPr/>
        <p:txBody>
          <a:bodyPr/>
          <a:lstStyle/>
          <a:p>
            <a:r>
              <a:rPr lang="en-US" dirty="0"/>
              <a:t>Select historical period to model for Scenario Creation</a:t>
            </a:r>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8600" indent="-228600">
              <a:spcAft>
                <a:spcPts val="600"/>
              </a:spcAft>
              <a:buFontTx/>
              <a:buAutoNum type="arabicPeriod"/>
            </a:pPr>
            <a:r>
              <a:rPr lang="en-US" sz="1200" dirty="0">
                <a:solidFill>
                  <a:schemeClr val="tx1"/>
                </a:solidFill>
              </a:rPr>
              <a:t>User is able to select the Historical Period to Model by slider.</a:t>
            </a:r>
          </a:p>
          <a:p>
            <a:pPr marL="228600" indent="-228600">
              <a:spcAft>
                <a:spcPts val="600"/>
              </a:spcAft>
              <a:buFontTx/>
              <a:buAutoNum type="arabicPeriod"/>
            </a:pPr>
            <a:r>
              <a:rPr lang="en-US" sz="1200" dirty="0">
                <a:solidFill>
                  <a:schemeClr val="tx1"/>
                </a:solidFill>
              </a:rPr>
              <a:t>Click </a:t>
            </a:r>
            <a:r>
              <a:rPr lang="en-US" sz="1200" b="1" dirty="0">
                <a:solidFill>
                  <a:schemeClr val="tx1"/>
                </a:solidFill>
              </a:rPr>
              <a:t>Continue</a:t>
            </a:r>
            <a:r>
              <a:rPr lang="en-US" sz="1200" dirty="0">
                <a:solidFill>
                  <a:schemeClr val="tx1"/>
                </a:solidFill>
              </a:rPr>
              <a:t> to select Non-  A&amp;P Spend Channels</a:t>
            </a:r>
          </a:p>
          <a:p>
            <a:pPr>
              <a:spcAft>
                <a:spcPts val="600"/>
              </a:spcAft>
            </a:pPr>
            <a:endParaRPr lang="en-US" sz="1200" dirty="0">
              <a:solidFill>
                <a:schemeClr val="tx1"/>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sp>
        <p:nvSpPr>
          <p:cNvPr id="18" name="Freeform 183"/>
          <p:cNvSpPr>
            <a:spLocks noEditPoints="1"/>
          </p:cNvSpPr>
          <p:nvPr/>
        </p:nvSpPr>
        <p:spPr bwMode="auto">
          <a:xfrm>
            <a:off x="8915400" y="357073"/>
            <a:ext cx="331932" cy="330620"/>
          </a:xfrm>
          <a:custGeom>
            <a:avLst/>
            <a:gdLst/>
            <a:ahLst/>
            <a:cxnLst>
              <a:cxn ang="0">
                <a:pos x="128" y="256"/>
              </a:cxn>
              <a:cxn ang="0">
                <a:pos x="0" y="128"/>
              </a:cxn>
              <a:cxn ang="0">
                <a:pos x="128" y="0"/>
              </a:cxn>
              <a:cxn ang="0">
                <a:pos x="256" y="128"/>
              </a:cxn>
              <a:cxn ang="0">
                <a:pos x="128" y="256"/>
              </a:cxn>
              <a:cxn ang="0">
                <a:pos x="128" y="24"/>
              </a:cxn>
              <a:cxn ang="0">
                <a:pos x="24" y="128"/>
              </a:cxn>
              <a:cxn ang="0">
                <a:pos x="51" y="198"/>
              </a:cxn>
              <a:cxn ang="0">
                <a:pos x="80" y="188"/>
              </a:cxn>
              <a:cxn ang="0">
                <a:pos x="105" y="177"/>
              </a:cxn>
              <a:cxn ang="0">
                <a:pos x="105" y="158"/>
              </a:cxn>
              <a:cxn ang="0">
                <a:pos x="95" y="134"/>
              </a:cxn>
              <a:cxn ang="0">
                <a:pos x="89" y="125"/>
              </a:cxn>
              <a:cxn ang="0">
                <a:pos x="92" y="108"/>
              </a:cxn>
              <a:cxn ang="0">
                <a:pos x="90" y="87"/>
              </a:cxn>
              <a:cxn ang="0">
                <a:pos x="128" y="56"/>
              </a:cxn>
              <a:cxn ang="0">
                <a:pos x="166" y="87"/>
              </a:cxn>
              <a:cxn ang="0">
                <a:pos x="164" y="108"/>
              </a:cxn>
              <a:cxn ang="0">
                <a:pos x="167" y="124"/>
              </a:cxn>
              <a:cxn ang="0">
                <a:pos x="161" y="134"/>
              </a:cxn>
              <a:cxn ang="0">
                <a:pos x="151" y="158"/>
              </a:cxn>
              <a:cxn ang="0">
                <a:pos x="151" y="177"/>
              </a:cxn>
              <a:cxn ang="0">
                <a:pos x="176" y="188"/>
              </a:cxn>
              <a:cxn ang="0">
                <a:pos x="205" y="198"/>
              </a:cxn>
              <a:cxn ang="0">
                <a:pos x="232" y="128"/>
              </a:cxn>
              <a:cxn ang="0">
                <a:pos x="128" y="24"/>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55"/>
                  <a:pt x="34" y="179"/>
                  <a:pt x="51" y="198"/>
                </a:cubicBezTo>
                <a:cubicBezTo>
                  <a:pt x="66" y="190"/>
                  <a:pt x="61" y="196"/>
                  <a:pt x="80" y="188"/>
                </a:cubicBezTo>
                <a:cubicBezTo>
                  <a:pt x="100" y="180"/>
                  <a:pt x="105" y="177"/>
                  <a:pt x="105" y="177"/>
                </a:cubicBezTo>
                <a:cubicBezTo>
                  <a:pt x="105" y="158"/>
                  <a:pt x="105" y="158"/>
                  <a:pt x="105" y="158"/>
                </a:cubicBezTo>
                <a:cubicBezTo>
                  <a:pt x="105" y="158"/>
                  <a:pt x="98" y="152"/>
                  <a:pt x="95" y="134"/>
                </a:cubicBezTo>
                <a:cubicBezTo>
                  <a:pt x="91" y="136"/>
                  <a:pt x="89" y="129"/>
                  <a:pt x="89" y="125"/>
                </a:cubicBezTo>
                <a:cubicBezTo>
                  <a:pt x="89" y="120"/>
                  <a:pt x="86" y="107"/>
                  <a:pt x="92" y="108"/>
                </a:cubicBezTo>
                <a:cubicBezTo>
                  <a:pt x="91" y="99"/>
                  <a:pt x="90" y="92"/>
                  <a:pt x="90" y="87"/>
                </a:cubicBezTo>
                <a:cubicBezTo>
                  <a:pt x="92" y="73"/>
                  <a:pt x="106" y="57"/>
                  <a:pt x="128" y="56"/>
                </a:cubicBezTo>
                <a:cubicBezTo>
                  <a:pt x="154" y="57"/>
                  <a:pt x="164" y="73"/>
                  <a:pt x="166" y="87"/>
                </a:cubicBezTo>
                <a:cubicBezTo>
                  <a:pt x="166" y="92"/>
                  <a:pt x="165" y="99"/>
                  <a:pt x="164" y="108"/>
                </a:cubicBezTo>
                <a:cubicBezTo>
                  <a:pt x="170" y="107"/>
                  <a:pt x="167" y="120"/>
                  <a:pt x="167" y="124"/>
                </a:cubicBezTo>
                <a:cubicBezTo>
                  <a:pt x="167" y="129"/>
                  <a:pt x="165" y="136"/>
                  <a:pt x="161" y="134"/>
                </a:cubicBezTo>
                <a:cubicBezTo>
                  <a:pt x="158" y="152"/>
                  <a:pt x="151" y="158"/>
                  <a:pt x="151" y="158"/>
                </a:cubicBezTo>
                <a:cubicBezTo>
                  <a:pt x="151" y="177"/>
                  <a:pt x="151" y="177"/>
                  <a:pt x="151" y="177"/>
                </a:cubicBezTo>
                <a:cubicBezTo>
                  <a:pt x="151" y="177"/>
                  <a:pt x="156" y="180"/>
                  <a:pt x="176" y="188"/>
                </a:cubicBezTo>
                <a:cubicBezTo>
                  <a:pt x="195" y="196"/>
                  <a:pt x="190" y="190"/>
                  <a:pt x="205" y="198"/>
                </a:cubicBezTo>
                <a:cubicBezTo>
                  <a:pt x="222" y="179"/>
                  <a:pt x="232" y="155"/>
                  <a:pt x="232" y="128"/>
                </a:cubicBezTo>
                <a:cubicBezTo>
                  <a:pt x="232" y="71"/>
                  <a:pt x="185" y="24"/>
                  <a:pt x="128" y="24"/>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Oval 14">
            <a:extLst>
              <a:ext uri="{FF2B5EF4-FFF2-40B4-BE49-F238E27FC236}">
                <a16:creationId xmlns:a16="http://schemas.microsoft.com/office/drawing/2014/main" id="{034D5416-2FE3-4BA4-9086-EC6824264F1C}"/>
              </a:ext>
            </a:extLst>
          </p:cNvPr>
          <p:cNvSpPr/>
          <p:nvPr/>
        </p:nvSpPr>
        <p:spPr>
          <a:xfrm>
            <a:off x="2590800" y="26670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20" name="Oval 19">
            <a:extLst>
              <a:ext uri="{FF2B5EF4-FFF2-40B4-BE49-F238E27FC236}">
                <a16:creationId xmlns:a16="http://schemas.microsoft.com/office/drawing/2014/main" id="{3EAB8631-D5CE-49F2-BF18-238DA98A345F}"/>
              </a:ext>
            </a:extLst>
          </p:cNvPr>
          <p:cNvSpPr/>
          <p:nvPr/>
        </p:nvSpPr>
        <p:spPr>
          <a:xfrm>
            <a:off x="5334000" y="3613677"/>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Tree>
    <p:extLst>
      <p:ext uri="{BB962C8B-B14F-4D97-AF65-F5344CB8AC3E}">
        <p14:creationId xmlns:p14="http://schemas.microsoft.com/office/powerpoint/2010/main" val="2146484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pic>
        <p:nvPicPr>
          <p:cNvPr id="7" name="Picture 6">
            <a:extLst>
              <a:ext uri="{FF2B5EF4-FFF2-40B4-BE49-F238E27FC236}">
                <a16:creationId xmlns:a16="http://schemas.microsoft.com/office/drawing/2014/main" id="{A1E4457C-F5B5-4765-8C87-011376997EE3}"/>
              </a:ext>
            </a:extLst>
          </p:cNvPr>
          <p:cNvPicPr>
            <a:picLocks noChangeAspect="1"/>
          </p:cNvPicPr>
          <p:nvPr/>
        </p:nvPicPr>
        <p:blipFill>
          <a:blip r:embed="rId3"/>
          <a:stretch>
            <a:fillRect/>
          </a:stretch>
        </p:blipFill>
        <p:spPr>
          <a:xfrm>
            <a:off x="1844040" y="1472033"/>
            <a:ext cx="4296369" cy="3197413"/>
          </a:xfrm>
          <a:prstGeom prst="rect">
            <a:avLst/>
          </a:prstGeom>
        </p:spPr>
      </p:pic>
      <p:sp>
        <p:nvSpPr>
          <p:cNvPr id="3" name="Title 2"/>
          <p:cNvSpPr>
            <a:spLocks noGrp="1"/>
          </p:cNvSpPr>
          <p:nvPr>
            <p:ph type="title"/>
          </p:nvPr>
        </p:nvSpPr>
        <p:spPr/>
        <p:txBody>
          <a:bodyPr/>
          <a:lstStyle/>
          <a:p>
            <a:r>
              <a:rPr lang="en-US" dirty="0"/>
              <a:t>Create Scenario: Select Historical Period </a:t>
            </a:r>
          </a:p>
        </p:txBody>
      </p:sp>
      <p:sp>
        <p:nvSpPr>
          <p:cNvPr id="4" name="Subtitle 3"/>
          <p:cNvSpPr>
            <a:spLocks noGrp="1"/>
          </p:cNvSpPr>
          <p:nvPr>
            <p:ph type="subTitle" idx="13"/>
          </p:nvPr>
        </p:nvSpPr>
        <p:spPr/>
        <p:txBody>
          <a:bodyPr/>
          <a:lstStyle/>
          <a:p>
            <a:r>
              <a:rPr lang="en-US" dirty="0"/>
              <a:t>Select historical period to model for Scenario Creation</a:t>
            </a:r>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8600" indent="-228600">
              <a:spcAft>
                <a:spcPts val="600"/>
              </a:spcAft>
              <a:buFontTx/>
              <a:buAutoNum type="arabicPeriod"/>
            </a:pPr>
            <a:r>
              <a:rPr lang="en-US" sz="1200" dirty="0">
                <a:solidFill>
                  <a:schemeClr val="tx1"/>
                </a:solidFill>
              </a:rPr>
              <a:t>User is also able to select a historical period to review and view charts and graphics by using the slider.</a:t>
            </a:r>
          </a:p>
          <a:p>
            <a:pPr marL="228600" indent="-228600">
              <a:spcAft>
                <a:spcPts val="600"/>
              </a:spcAft>
              <a:buFontTx/>
              <a:buAutoNum type="arabicPeriod"/>
            </a:pPr>
            <a:r>
              <a:rPr lang="en-US" sz="1200" dirty="0">
                <a:solidFill>
                  <a:schemeClr val="tx1"/>
                </a:solidFill>
              </a:rPr>
              <a:t>Post selection of Historical Period user clicks </a:t>
            </a:r>
            <a:r>
              <a:rPr lang="en-US" sz="1200" b="1" dirty="0">
                <a:solidFill>
                  <a:schemeClr val="tx1"/>
                </a:solidFill>
              </a:rPr>
              <a:t>Continue</a:t>
            </a:r>
            <a:r>
              <a:rPr lang="en-US" sz="1200" dirty="0">
                <a:solidFill>
                  <a:schemeClr val="tx1"/>
                </a:solidFill>
              </a:rPr>
              <a:t> to view all Channels and their present A&amp;P (Advertising and Promotion ) spend.</a:t>
            </a:r>
          </a:p>
          <a:p>
            <a:pPr marL="228600" indent="-228600">
              <a:spcAft>
                <a:spcPts val="600"/>
              </a:spcAft>
              <a:buFontTx/>
              <a:buAutoNum type="arabicPeriod"/>
            </a:pPr>
            <a:r>
              <a:rPr lang="en-US" sz="1200" dirty="0">
                <a:solidFill>
                  <a:schemeClr val="tx1"/>
                </a:solidFill>
              </a:rPr>
              <a:t>User can also Select </a:t>
            </a:r>
            <a:r>
              <a:rPr lang="en-US" sz="1200" b="1" dirty="0">
                <a:solidFill>
                  <a:schemeClr val="tx1"/>
                </a:solidFill>
              </a:rPr>
              <a:t>Non-A&amp;P Spend Channels </a:t>
            </a:r>
            <a:r>
              <a:rPr lang="en-US" sz="1200" dirty="0">
                <a:solidFill>
                  <a:schemeClr val="tx1"/>
                </a:solidFill>
              </a:rPr>
              <a:t>and include </a:t>
            </a:r>
            <a:r>
              <a:rPr lang="en-US" sz="1200" b="1" dirty="0">
                <a:solidFill>
                  <a:schemeClr val="tx1"/>
                </a:solidFill>
              </a:rPr>
              <a:t>additional non-promotional A&amp;P spend category </a:t>
            </a:r>
            <a:r>
              <a:rPr lang="en-US" sz="1200" dirty="0">
                <a:solidFill>
                  <a:schemeClr val="tx1"/>
                </a:solidFill>
              </a:rPr>
              <a:t>which we can review in the next slide.</a:t>
            </a:r>
          </a:p>
          <a:p>
            <a:pPr>
              <a:spcAft>
                <a:spcPts val="600"/>
              </a:spcAft>
            </a:pPr>
            <a:endParaRPr lang="en-US" sz="1200" dirty="0">
              <a:solidFill>
                <a:schemeClr val="tx1"/>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sp>
        <p:nvSpPr>
          <p:cNvPr id="18" name="Freeform 183"/>
          <p:cNvSpPr>
            <a:spLocks noEditPoints="1"/>
          </p:cNvSpPr>
          <p:nvPr/>
        </p:nvSpPr>
        <p:spPr bwMode="auto">
          <a:xfrm>
            <a:off x="8915400" y="357073"/>
            <a:ext cx="331932" cy="330620"/>
          </a:xfrm>
          <a:custGeom>
            <a:avLst/>
            <a:gdLst/>
            <a:ahLst/>
            <a:cxnLst>
              <a:cxn ang="0">
                <a:pos x="128" y="256"/>
              </a:cxn>
              <a:cxn ang="0">
                <a:pos x="0" y="128"/>
              </a:cxn>
              <a:cxn ang="0">
                <a:pos x="128" y="0"/>
              </a:cxn>
              <a:cxn ang="0">
                <a:pos x="256" y="128"/>
              </a:cxn>
              <a:cxn ang="0">
                <a:pos x="128" y="256"/>
              </a:cxn>
              <a:cxn ang="0">
                <a:pos x="128" y="24"/>
              </a:cxn>
              <a:cxn ang="0">
                <a:pos x="24" y="128"/>
              </a:cxn>
              <a:cxn ang="0">
                <a:pos x="51" y="198"/>
              </a:cxn>
              <a:cxn ang="0">
                <a:pos x="80" y="188"/>
              </a:cxn>
              <a:cxn ang="0">
                <a:pos x="105" y="177"/>
              </a:cxn>
              <a:cxn ang="0">
                <a:pos x="105" y="158"/>
              </a:cxn>
              <a:cxn ang="0">
                <a:pos x="95" y="134"/>
              </a:cxn>
              <a:cxn ang="0">
                <a:pos x="89" y="125"/>
              </a:cxn>
              <a:cxn ang="0">
                <a:pos x="92" y="108"/>
              </a:cxn>
              <a:cxn ang="0">
                <a:pos x="90" y="87"/>
              </a:cxn>
              <a:cxn ang="0">
                <a:pos x="128" y="56"/>
              </a:cxn>
              <a:cxn ang="0">
                <a:pos x="166" y="87"/>
              </a:cxn>
              <a:cxn ang="0">
                <a:pos x="164" y="108"/>
              </a:cxn>
              <a:cxn ang="0">
                <a:pos x="167" y="124"/>
              </a:cxn>
              <a:cxn ang="0">
                <a:pos x="161" y="134"/>
              </a:cxn>
              <a:cxn ang="0">
                <a:pos x="151" y="158"/>
              </a:cxn>
              <a:cxn ang="0">
                <a:pos x="151" y="177"/>
              </a:cxn>
              <a:cxn ang="0">
                <a:pos x="176" y="188"/>
              </a:cxn>
              <a:cxn ang="0">
                <a:pos x="205" y="198"/>
              </a:cxn>
              <a:cxn ang="0">
                <a:pos x="232" y="128"/>
              </a:cxn>
              <a:cxn ang="0">
                <a:pos x="128" y="24"/>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55"/>
                  <a:pt x="34" y="179"/>
                  <a:pt x="51" y="198"/>
                </a:cubicBezTo>
                <a:cubicBezTo>
                  <a:pt x="66" y="190"/>
                  <a:pt x="61" y="196"/>
                  <a:pt x="80" y="188"/>
                </a:cubicBezTo>
                <a:cubicBezTo>
                  <a:pt x="100" y="180"/>
                  <a:pt x="105" y="177"/>
                  <a:pt x="105" y="177"/>
                </a:cubicBezTo>
                <a:cubicBezTo>
                  <a:pt x="105" y="158"/>
                  <a:pt x="105" y="158"/>
                  <a:pt x="105" y="158"/>
                </a:cubicBezTo>
                <a:cubicBezTo>
                  <a:pt x="105" y="158"/>
                  <a:pt x="98" y="152"/>
                  <a:pt x="95" y="134"/>
                </a:cubicBezTo>
                <a:cubicBezTo>
                  <a:pt x="91" y="136"/>
                  <a:pt x="89" y="129"/>
                  <a:pt x="89" y="125"/>
                </a:cubicBezTo>
                <a:cubicBezTo>
                  <a:pt x="89" y="120"/>
                  <a:pt x="86" y="107"/>
                  <a:pt x="92" y="108"/>
                </a:cubicBezTo>
                <a:cubicBezTo>
                  <a:pt x="91" y="99"/>
                  <a:pt x="90" y="92"/>
                  <a:pt x="90" y="87"/>
                </a:cubicBezTo>
                <a:cubicBezTo>
                  <a:pt x="92" y="73"/>
                  <a:pt x="106" y="57"/>
                  <a:pt x="128" y="56"/>
                </a:cubicBezTo>
                <a:cubicBezTo>
                  <a:pt x="154" y="57"/>
                  <a:pt x="164" y="73"/>
                  <a:pt x="166" y="87"/>
                </a:cubicBezTo>
                <a:cubicBezTo>
                  <a:pt x="166" y="92"/>
                  <a:pt x="165" y="99"/>
                  <a:pt x="164" y="108"/>
                </a:cubicBezTo>
                <a:cubicBezTo>
                  <a:pt x="170" y="107"/>
                  <a:pt x="167" y="120"/>
                  <a:pt x="167" y="124"/>
                </a:cubicBezTo>
                <a:cubicBezTo>
                  <a:pt x="167" y="129"/>
                  <a:pt x="165" y="136"/>
                  <a:pt x="161" y="134"/>
                </a:cubicBezTo>
                <a:cubicBezTo>
                  <a:pt x="158" y="152"/>
                  <a:pt x="151" y="158"/>
                  <a:pt x="151" y="158"/>
                </a:cubicBezTo>
                <a:cubicBezTo>
                  <a:pt x="151" y="177"/>
                  <a:pt x="151" y="177"/>
                  <a:pt x="151" y="177"/>
                </a:cubicBezTo>
                <a:cubicBezTo>
                  <a:pt x="151" y="177"/>
                  <a:pt x="156" y="180"/>
                  <a:pt x="176" y="188"/>
                </a:cubicBezTo>
                <a:cubicBezTo>
                  <a:pt x="195" y="196"/>
                  <a:pt x="190" y="190"/>
                  <a:pt x="205" y="198"/>
                </a:cubicBezTo>
                <a:cubicBezTo>
                  <a:pt x="222" y="179"/>
                  <a:pt x="232" y="155"/>
                  <a:pt x="232" y="128"/>
                </a:cubicBezTo>
                <a:cubicBezTo>
                  <a:pt x="232" y="71"/>
                  <a:pt x="185" y="24"/>
                  <a:pt x="128" y="24"/>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Oval 14">
            <a:extLst>
              <a:ext uri="{FF2B5EF4-FFF2-40B4-BE49-F238E27FC236}">
                <a16:creationId xmlns:a16="http://schemas.microsoft.com/office/drawing/2014/main" id="{2D2E4AFC-2B46-45C0-BABC-AC46AE716CD8}"/>
              </a:ext>
            </a:extLst>
          </p:cNvPr>
          <p:cNvSpPr/>
          <p:nvPr/>
        </p:nvSpPr>
        <p:spPr>
          <a:xfrm>
            <a:off x="3009900" y="22860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20" name="Oval 19">
            <a:extLst>
              <a:ext uri="{FF2B5EF4-FFF2-40B4-BE49-F238E27FC236}">
                <a16:creationId xmlns:a16="http://schemas.microsoft.com/office/drawing/2014/main" id="{F2F6FEF9-A65E-4ECF-A509-AA7EAE23BA0F}"/>
              </a:ext>
            </a:extLst>
          </p:cNvPr>
          <p:cNvSpPr/>
          <p:nvPr/>
        </p:nvSpPr>
        <p:spPr>
          <a:xfrm>
            <a:off x="3727524" y="3094182"/>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Tree>
    <p:extLst>
      <p:ext uri="{BB962C8B-B14F-4D97-AF65-F5344CB8AC3E}">
        <p14:creationId xmlns:p14="http://schemas.microsoft.com/office/powerpoint/2010/main" val="1843743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pic>
        <p:nvPicPr>
          <p:cNvPr id="6" name="Picture 5">
            <a:extLst>
              <a:ext uri="{FF2B5EF4-FFF2-40B4-BE49-F238E27FC236}">
                <a16:creationId xmlns:a16="http://schemas.microsoft.com/office/drawing/2014/main" id="{7C90133D-C7F9-4B64-8186-C47A007B5C48}"/>
              </a:ext>
            </a:extLst>
          </p:cNvPr>
          <p:cNvPicPr>
            <a:picLocks noChangeAspect="1"/>
          </p:cNvPicPr>
          <p:nvPr/>
        </p:nvPicPr>
        <p:blipFill>
          <a:blip r:embed="rId3"/>
          <a:stretch>
            <a:fillRect/>
          </a:stretch>
        </p:blipFill>
        <p:spPr>
          <a:xfrm>
            <a:off x="1074420" y="1455420"/>
            <a:ext cx="6061009" cy="3205923"/>
          </a:xfrm>
          <a:prstGeom prst="rect">
            <a:avLst/>
          </a:prstGeom>
        </p:spPr>
      </p:pic>
      <p:sp>
        <p:nvSpPr>
          <p:cNvPr id="3" name="Title 2"/>
          <p:cNvSpPr>
            <a:spLocks noGrp="1"/>
          </p:cNvSpPr>
          <p:nvPr>
            <p:ph type="title"/>
          </p:nvPr>
        </p:nvSpPr>
        <p:spPr/>
        <p:txBody>
          <a:bodyPr/>
          <a:lstStyle/>
          <a:p>
            <a:r>
              <a:rPr lang="en-US" dirty="0"/>
              <a:t>Create Scenario: A&amp;P Spend Channels </a:t>
            </a:r>
          </a:p>
        </p:txBody>
      </p:sp>
      <p:sp>
        <p:nvSpPr>
          <p:cNvPr id="4" name="Subtitle 3"/>
          <p:cNvSpPr>
            <a:spLocks noGrp="1"/>
          </p:cNvSpPr>
          <p:nvPr>
            <p:ph type="subTitle" idx="13"/>
          </p:nvPr>
        </p:nvSpPr>
        <p:spPr/>
        <p:txBody>
          <a:bodyPr/>
          <a:lstStyle/>
          <a:p>
            <a:r>
              <a:rPr lang="en-US" dirty="0"/>
              <a:t>A&amp;P Spend Channels and include additional A&amp;P Spend Category</a:t>
            </a:r>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a:spcAft>
                <a:spcPts val="600"/>
              </a:spcAft>
            </a:pPr>
            <a:r>
              <a:rPr lang="en-US" sz="1200" dirty="0">
                <a:solidFill>
                  <a:schemeClr val="tx1"/>
                </a:solidFill>
              </a:rPr>
              <a:t>By default all the channels will be A&amp;P.</a:t>
            </a:r>
          </a:p>
          <a:p>
            <a:pPr marL="228600" indent="-228600">
              <a:spcAft>
                <a:spcPts val="600"/>
              </a:spcAft>
              <a:buAutoNum type="arabicPeriod"/>
            </a:pPr>
            <a:endParaRPr lang="en-US" sz="1200" dirty="0">
              <a:solidFill>
                <a:schemeClr val="tx1"/>
              </a:solidFill>
            </a:endParaRPr>
          </a:p>
          <a:p>
            <a:pPr marL="228600" indent="-228600">
              <a:spcAft>
                <a:spcPts val="600"/>
              </a:spcAft>
              <a:buFontTx/>
              <a:buAutoNum type="arabicPeriod"/>
            </a:pPr>
            <a:r>
              <a:rPr lang="en-US" sz="1200" dirty="0">
                <a:solidFill>
                  <a:schemeClr val="tx1"/>
                </a:solidFill>
              </a:rPr>
              <a:t>User will be able to see all A&amp;P channels in the constraint table.</a:t>
            </a:r>
          </a:p>
          <a:p>
            <a:pPr marL="228600" indent="-228600">
              <a:spcAft>
                <a:spcPts val="600"/>
              </a:spcAft>
              <a:buFontTx/>
              <a:buAutoNum type="arabicPeriod"/>
            </a:pPr>
            <a:r>
              <a:rPr lang="en-US" sz="1200" dirty="0">
                <a:solidFill>
                  <a:schemeClr val="tx1"/>
                </a:solidFill>
              </a:rPr>
              <a:t>For A&amp;P channel user will not be able input any planning period budget.</a:t>
            </a:r>
          </a:p>
          <a:p>
            <a:pPr marL="228600" indent="-228600">
              <a:spcAft>
                <a:spcPts val="600"/>
              </a:spcAft>
              <a:buAutoNum type="arabicPeriod"/>
            </a:pPr>
            <a:endParaRPr lang="en-US" sz="1200" dirty="0">
              <a:solidFill>
                <a:schemeClr val="tx1"/>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sp>
        <p:nvSpPr>
          <p:cNvPr id="15" name="Oval 14">
            <a:extLst>
              <a:ext uri="{FF2B5EF4-FFF2-40B4-BE49-F238E27FC236}">
                <a16:creationId xmlns:a16="http://schemas.microsoft.com/office/drawing/2014/main" id="{7E695E46-7DFC-44F4-8689-FC9126105BEB}"/>
              </a:ext>
            </a:extLst>
          </p:cNvPr>
          <p:cNvSpPr/>
          <p:nvPr/>
        </p:nvSpPr>
        <p:spPr>
          <a:xfrm>
            <a:off x="4648200" y="26784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
        <p:nvSpPr>
          <p:cNvPr id="12" name="Oval 11">
            <a:extLst>
              <a:ext uri="{FF2B5EF4-FFF2-40B4-BE49-F238E27FC236}">
                <a16:creationId xmlns:a16="http://schemas.microsoft.com/office/drawing/2014/main" id="{E029CC0C-F74B-481D-A007-421FF9772516}"/>
              </a:ext>
            </a:extLst>
          </p:cNvPr>
          <p:cNvSpPr/>
          <p:nvPr/>
        </p:nvSpPr>
        <p:spPr>
          <a:xfrm>
            <a:off x="859346" y="26784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Tree>
    <p:extLst>
      <p:ext uri="{BB962C8B-B14F-4D97-AF65-F5344CB8AC3E}">
        <p14:creationId xmlns:p14="http://schemas.microsoft.com/office/powerpoint/2010/main" val="3257944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A&amp;P Spend Channels- Example</a:t>
            </a:r>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a:spcAft>
                <a:spcPts val="600"/>
              </a:spcAft>
            </a:pPr>
            <a:r>
              <a:rPr lang="en-US" sz="1200" dirty="0">
                <a:solidFill>
                  <a:schemeClr val="tx1"/>
                </a:solidFill>
              </a:rPr>
              <a:t>Example in screenshot shows that the radio button selected in </a:t>
            </a:r>
            <a:r>
              <a:rPr lang="en-US" sz="1200" b="1" dirty="0">
                <a:solidFill>
                  <a:schemeClr val="tx1"/>
                </a:solidFill>
              </a:rPr>
              <a:t>A&amp;P Spend channel</a:t>
            </a:r>
            <a:r>
              <a:rPr lang="en-US" sz="1200" dirty="0">
                <a:solidFill>
                  <a:schemeClr val="tx1"/>
                </a:solidFill>
              </a:rPr>
              <a:t> do not allow to enter any value  in </a:t>
            </a:r>
            <a:r>
              <a:rPr lang="en-US" sz="1200" b="1" dirty="0">
                <a:solidFill>
                  <a:schemeClr val="tx1"/>
                </a:solidFill>
              </a:rPr>
              <a:t>Planning Period Budget.</a:t>
            </a:r>
            <a:endParaRPr lang="en-US" sz="1200" dirty="0">
              <a:solidFill>
                <a:schemeClr val="tx1"/>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sp>
        <p:nvSpPr>
          <p:cNvPr id="7" name="Subtitle 6">
            <a:extLst>
              <a:ext uri="{FF2B5EF4-FFF2-40B4-BE49-F238E27FC236}">
                <a16:creationId xmlns:a16="http://schemas.microsoft.com/office/drawing/2014/main" id="{5F44FF12-BB55-4C8F-86BB-E6004F9C0E3D}"/>
              </a:ext>
            </a:extLst>
          </p:cNvPr>
          <p:cNvSpPr>
            <a:spLocks noGrp="1"/>
          </p:cNvSpPr>
          <p:nvPr>
            <p:ph type="subTitle" idx="13"/>
          </p:nvPr>
        </p:nvSpPr>
        <p:spPr/>
        <p:txBody>
          <a:bodyPr/>
          <a:lstStyle/>
          <a:p>
            <a:endParaRPr lang="en-US"/>
          </a:p>
        </p:txBody>
      </p:sp>
      <p:pic>
        <p:nvPicPr>
          <p:cNvPr id="10" name="Picture 9">
            <a:extLst>
              <a:ext uri="{FF2B5EF4-FFF2-40B4-BE49-F238E27FC236}">
                <a16:creationId xmlns:a16="http://schemas.microsoft.com/office/drawing/2014/main" id="{C5DCABDB-1596-4671-B6C3-15A41BE55DC7}"/>
              </a:ext>
            </a:extLst>
          </p:cNvPr>
          <p:cNvPicPr>
            <a:picLocks noChangeAspect="1"/>
          </p:cNvPicPr>
          <p:nvPr/>
        </p:nvPicPr>
        <p:blipFill>
          <a:blip r:embed="rId3"/>
          <a:stretch>
            <a:fillRect/>
          </a:stretch>
        </p:blipFill>
        <p:spPr>
          <a:xfrm>
            <a:off x="1074420" y="1455420"/>
            <a:ext cx="6061009" cy="3205923"/>
          </a:xfrm>
          <a:prstGeom prst="rect">
            <a:avLst/>
          </a:prstGeom>
        </p:spPr>
      </p:pic>
    </p:spTree>
    <p:extLst>
      <p:ext uri="{BB962C8B-B14F-4D97-AF65-F5344CB8AC3E}">
        <p14:creationId xmlns:p14="http://schemas.microsoft.com/office/powerpoint/2010/main" val="1124373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pic>
        <p:nvPicPr>
          <p:cNvPr id="5" name="Picture 4">
            <a:extLst>
              <a:ext uri="{FF2B5EF4-FFF2-40B4-BE49-F238E27FC236}">
                <a16:creationId xmlns:a16="http://schemas.microsoft.com/office/drawing/2014/main" id="{A80A1CDC-3B13-413A-B20C-C6C780341DFD}"/>
              </a:ext>
            </a:extLst>
          </p:cNvPr>
          <p:cNvPicPr>
            <a:picLocks noChangeAspect="1"/>
          </p:cNvPicPr>
          <p:nvPr/>
        </p:nvPicPr>
        <p:blipFill>
          <a:blip r:embed="rId3"/>
          <a:stretch>
            <a:fillRect/>
          </a:stretch>
        </p:blipFill>
        <p:spPr>
          <a:xfrm>
            <a:off x="1219200" y="1428143"/>
            <a:ext cx="5650230" cy="3272790"/>
          </a:xfrm>
          <a:prstGeom prst="rect">
            <a:avLst/>
          </a:prstGeom>
        </p:spPr>
      </p:pic>
      <p:sp>
        <p:nvSpPr>
          <p:cNvPr id="3" name="Title 2"/>
          <p:cNvSpPr>
            <a:spLocks noGrp="1"/>
          </p:cNvSpPr>
          <p:nvPr>
            <p:ph type="title"/>
          </p:nvPr>
        </p:nvSpPr>
        <p:spPr/>
        <p:txBody>
          <a:bodyPr/>
          <a:lstStyle/>
          <a:p>
            <a:r>
              <a:rPr lang="en-US" dirty="0"/>
              <a:t>Create Scenario: Select Non A&amp;P Spend Channels </a:t>
            </a:r>
          </a:p>
        </p:txBody>
      </p:sp>
      <p:sp>
        <p:nvSpPr>
          <p:cNvPr id="4" name="Subtitle 3"/>
          <p:cNvSpPr>
            <a:spLocks noGrp="1"/>
          </p:cNvSpPr>
          <p:nvPr>
            <p:ph type="subTitle" idx="13"/>
          </p:nvPr>
        </p:nvSpPr>
        <p:spPr/>
        <p:txBody>
          <a:bodyPr/>
          <a:lstStyle/>
          <a:p>
            <a:r>
              <a:rPr lang="en-US" dirty="0"/>
              <a:t>Select Non A&amp;P Spend Channels and include additional A&amp;P Spend Category</a:t>
            </a:r>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a:spcAft>
                <a:spcPts val="600"/>
              </a:spcAft>
            </a:pPr>
            <a:r>
              <a:rPr lang="en-US" sz="1200" b="1" dirty="0">
                <a:solidFill>
                  <a:schemeClr val="tx1"/>
                </a:solidFill>
              </a:rPr>
              <a:t>A&amp;P (Advertising and Promotion): </a:t>
            </a:r>
            <a:r>
              <a:rPr lang="en-US" sz="1200" dirty="0">
                <a:solidFill>
                  <a:schemeClr val="tx1"/>
                </a:solidFill>
              </a:rPr>
              <a:t>Those channels which have an impact on promotional activities and which will be optimized  in Strat-IP for the chosen planning period.</a:t>
            </a:r>
          </a:p>
          <a:p>
            <a:pPr>
              <a:spcAft>
                <a:spcPts val="600"/>
              </a:spcAft>
            </a:pPr>
            <a:r>
              <a:rPr lang="en-US" sz="1200" b="1" dirty="0">
                <a:solidFill>
                  <a:schemeClr val="tx1"/>
                </a:solidFill>
              </a:rPr>
              <a:t>Non-A&amp;P (Advertising and Promotion): </a:t>
            </a:r>
            <a:r>
              <a:rPr lang="en-US" sz="1200" dirty="0">
                <a:solidFill>
                  <a:schemeClr val="tx1"/>
                </a:solidFill>
              </a:rPr>
              <a:t>Those channels (and defined amount) which do not have an impact on promotional activities and  where the specified amount does not need to be optimized for the planning period.</a:t>
            </a:r>
          </a:p>
          <a:p>
            <a:pPr>
              <a:spcAft>
                <a:spcPts val="600"/>
              </a:spcAft>
            </a:pPr>
            <a:endParaRPr lang="en-US" sz="1200" dirty="0">
              <a:solidFill>
                <a:schemeClr val="tx1"/>
              </a:solidFill>
            </a:endParaRPr>
          </a:p>
          <a:p>
            <a:pPr marL="228600" indent="-228600">
              <a:spcAft>
                <a:spcPts val="600"/>
              </a:spcAft>
              <a:buFontTx/>
              <a:buAutoNum type="arabicPeriod"/>
            </a:pPr>
            <a:r>
              <a:rPr lang="en-US" sz="1200" dirty="0">
                <a:solidFill>
                  <a:schemeClr val="tx1"/>
                </a:solidFill>
              </a:rPr>
              <a:t>Users can Select any  </a:t>
            </a:r>
            <a:r>
              <a:rPr lang="en-US" sz="1200" b="1" dirty="0">
                <a:solidFill>
                  <a:schemeClr val="tx1"/>
                </a:solidFill>
              </a:rPr>
              <a:t>Non-A&amp;P Spend Channel </a:t>
            </a:r>
            <a:r>
              <a:rPr lang="en-US" sz="1200" dirty="0">
                <a:solidFill>
                  <a:schemeClr val="tx1"/>
                </a:solidFill>
              </a:rPr>
              <a:t>by clicking  on the radio button for any chosen channel on the </a:t>
            </a:r>
            <a:r>
              <a:rPr lang="en-US" sz="1200" b="1" dirty="0">
                <a:solidFill>
                  <a:schemeClr val="tx1"/>
                </a:solidFill>
              </a:rPr>
              <a:t>Non-A&amp;P Spend Channel.</a:t>
            </a:r>
          </a:p>
          <a:p>
            <a:pPr marL="228600" indent="-228600">
              <a:spcAft>
                <a:spcPts val="600"/>
              </a:spcAft>
              <a:buFontTx/>
              <a:buAutoNum type="arabicPeriod"/>
            </a:pPr>
            <a:r>
              <a:rPr lang="en-US" sz="1200" dirty="0">
                <a:solidFill>
                  <a:schemeClr val="tx1"/>
                </a:solidFill>
              </a:rPr>
              <a:t>Upon clicking the radio button, user has the option to manually input the </a:t>
            </a:r>
            <a:r>
              <a:rPr lang="en-US" sz="1200" b="1" dirty="0">
                <a:solidFill>
                  <a:schemeClr val="tx1"/>
                </a:solidFill>
              </a:rPr>
              <a:t>budget amount </a:t>
            </a:r>
            <a:r>
              <a:rPr lang="en-US" sz="1200" dirty="0">
                <a:solidFill>
                  <a:schemeClr val="tx1"/>
                </a:solidFill>
              </a:rPr>
              <a:t>for the planning period using the slider, or clicking on the edit option next to the slider to enter a numeric value.</a:t>
            </a:r>
          </a:p>
          <a:p>
            <a:pPr marL="228600" indent="-228600">
              <a:spcAft>
                <a:spcPts val="600"/>
              </a:spcAft>
              <a:buFontTx/>
              <a:buAutoNum type="arabicPeriod"/>
            </a:pPr>
            <a:r>
              <a:rPr lang="en-US" sz="1200" dirty="0">
                <a:solidFill>
                  <a:schemeClr val="tx1"/>
                </a:solidFill>
              </a:rPr>
              <a:t>User also has the option of including </a:t>
            </a:r>
            <a:r>
              <a:rPr lang="en-US" sz="1200" b="1" dirty="0">
                <a:solidFill>
                  <a:schemeClr val="tx1"/>
                </a:solidFill>
              </a:rPr>
              <a:t>additional non-promotional A&amp;P spend category </a:t>
            </a:r>
            <a:r>
              <a:rPr lang="en-US" sz="1200" dirty="0">
                <a:solidFill>
                  <a:schemeClr val="tx1"/>
                </a:solidFill>
              </a:rPr>
              <a:t>by answering the question for additional promotional  with the Yes radio button.</a:t>
            </a:r>
          </a:p>
          <a:p>
            <a:pPr marL="228600" indent="-228600">
              <a:spcAft>
                <a:spcPts val="600"/>
              </a:spcAft>
              <a:buFontTx/>
              <a:buAutoNum type="arabicPeriod"/>
            </a:pPr>
            <a:r>
              <a:rPr lang="en-US" sz="1200" dirty="0">
                <a:solidFill>
                  <a:schemeClr val="tx1"/>
                </a:solidFill>
              </a:rPr>
              <a:t>Upon clicking the radio button user can manually input </a:t>
            </a:r>
            <a:r>
              <a:rPr lang="en-US" sz="1200" b="1" dirty="0">
                <a:solidFill>
                  <a:schemeClr val="tx1"/>
                </a:solidFill>
              </a:rPr>
              <a:t>Spend Category Name </a:t>
            </a:r>
            <a:r>
              <a:rPr lang="en-US" sz="1200" dirty="0">
                <a:solidFill>
                  <a:schemeClr val="tx1"/>
                </a:solidFill>
              </a:rPr>
              <a:t>and the </a:t>
            </a:r>
            <a:r>
              <a:rPr lang="en-US" sz="1200" b="1" dirty="0">
                <a:solidFill>
                  <a:schemeClr val="tx1"/>
                </a:solidFill>
              </a:rPr>
              <a:t>budget amount </a:t>
            </a:r>
            <a:r>
              <a:rPr lang="en-US" sz="1200" dirty="0">
                <a:solidFill>
                  <a:schemeClr val="tx1"/>
                </a:solidFill>
              </a:rPr>
              <a:t>for the planning period.</a:t>
            </a:r>
          </a:p>
          <a:p>
            <a:pPr marL="228600" indent="-228600">
              <a:spcAft>
                <a:spcPts val="600"/>
              </a:spcAft>
              <a:buFontTx/>
              <a:buAutoNum type="arabicPeriod"/>
            </a:pPr>
            <a:endParaRPr lang="en-US" sz="1200" dirty="0">
              <a:solidFill>
                <a:schemeClr val="tx1"/>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sp>
        <p:nvSpPr>
          <p:cNvPr id="21" name="Oval 20">
            <a:extLst>
              <a:ext uri="{FF2B5EF4-FFF2-40B4-BE49-F238E27FC236}">
                <a16:creationId xmlns:a16="http://schemas.microsoft.com/office/drawing/2014/main" id="{C81BF42C-4C53-4C39-B7CD-B68C29F70E4C}"/>
              </a:ext>
            </a:extLst>
          </p:cNvPr>
          <p:cNvSpPr/>
          <p:nvPr/>
        </p:nvSpPr>
        <p:spPr>
          <a:xfrm>
            <a:off x="4112895" y="227076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22" name="Oval 21">
            <a:extLst>
              <a:ext uri="{FF2B5EF4-FFF2-40B4-BE49-F238E27FC236}">
                <a16:creationId xmlns:a16="http://schemas.microsoft.com/office/drawing/2014/main" id="{D8BFA605-DAB1-4093-9682-2E95FEDBAF46}"/>
              </a:ext>
            </a:extLst>
          </p:cNvPr>
          <p:cNvSpPr/>
          <p:nvPr/>
        </p:nvSpPr>
        <p:spPr>
          <a:xfrm>
            <a:off x="6627400" y="34404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
        <p:nvSpPr>
          <p:cNvPr id="23" name="Oval 22">
            <a:extLst>
              <a:ext uri="{FF2B5EF4-FFF2-40B4-BE49-F238E27FC236}">
                <a16:creationId xmlns:a16="http://schemas.microsoft.com/office/drawing/2014/main" id="{485FC3C1-C7A8-456E-9B98-7B9A9968CE0E}"/>
              </a:ext>
            </a:extLst>
          </p:cNvPr>
          <p:cNvSpPr/>
          <p:nvPr/>
        </p:nvSpPr>
        <p:spPr>
          <a:xfrm>
            <a:off x="1072515" y="400431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3</a:t>
            </a:r>
          </a:p>
        </p:txBody>
      </p:sp>
      <p:sp>
        <p:nvSpPr>
          <p:cNvPr id="24" name="Oval 23">
            <a:extLst>
              <a:ext uri="{FF2B5EF4-FFF2-40B4-BE49-F238E27FC236}">
                <a16:creationId xmlns:a16="http://schemas.microsoft.com/office/drawing/2014/main" id="{26772781-C8EF-4553-B0BD-35428E33A95F}"/>
              </a:ext>
            </a:extLst>
          </p:cNvPr>
          <p:cNvSpPr/>
          <p:nvPr/>
        </p:nvSpPr>
        <p:spPr>
          <a:xfrm>
            <a:off x="1072515" y="4367861"/>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4</a:t>
            </a:r>
          </a:p>
        </p:txBody>
      </p:sp>
    </p:spTree>
    <p:extLst>
      <p:ext uri="{BB962C8B-B14F-4D97-AF65-F5344CB8AC3E}">
        <p14:creationId xmlns:p14="http://schemas.microsoft.com/office/powerpoint/2010/main" val="788242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pic>
        <p:nvPicPr>
          <p:cNvPr id="5" name="Picture 4">
            <a:extLst>
              <a:ext uri="{FF2B5EF4-FFF2-40B4-BE49-F238E27FC236}">
                <a16:creationId xmlns:a16="http://schemas.microsoft.com/office/drawing/2014/main" id="{EC4FF1C3-6D70-47BF-BB7F-E8BD4E4DE9A3}"/>
              </a:ext>
            </a:extLst>
          </p:cNvPr>
          <p:cNvPicPr>
            <a:picLocks noChangeAspect="1"/>
          </p:cNvPicPr>
          <p:nvPr/>
        </p:nvPicPr>
        <p:blipFill>
          <a:blip r:embed="rId3"/>
          <a:stretch>
            <a:fillRect/>
          </a:stretch>
        </p:blipFill>
        <p:spPr>
          <a:xfrm>
            <a:off x="2057401" y="1544068"/>
            <a:ext cx="4024942" cy="3137435"/>
          </a:xfrm>
          <a:prstGeom prst="rect">
            <a:avLst/>
          </a:prstGeom>
        </p:spPr>
      </p:pic>
      <p:sp>
        <p:nvSpPr>
          <p:cNvPr id="3" name="Title 2"/>
          <p:cNvSpPr>
            <a:spLocks noGrp="1"/>
          </p:cNvSpPr>
          <p:nvPr>
            <p:ph type="title"/>
          </p:nvPr>
        </p:nvSpPr>
        <p:spPr/>
        <p:txBody>
          <a:bodyPr/>
          <a:lstStyle/>
          <a:p>
            <a:r>
              <a:rPr lang="en-US" dirty="0"/>
              <a:t>Add Non A&amp;P Spend Channels: </a:t>
            </a:r>
            <a:r>
              <a:rPr lang="en-US" b="1" dirty="0"/>
              <a:t>Example</a:t>
            </a:r>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8600" indent="-228600">
              <a:spcAft>
                <a:spcPts val="600"/>
              </a:spcAft>
              <a:buFontTx/>
              <a:buAutoNum type="arabicPeriod"/>
            </a:pPr>
            <a:r>
              <a:rPr lang="en-US" sz="1200" dirty="0">
                <a:solidFill>
                  <a:schemeClr val="tx1"/>
                </a:solidFill>
              </a:rPr>
              <a:t>Users can add additional spend categories and their respective budgets using the slider option available, or click on the input button to include the </a:t>
            </a:r>
            <a:r>
              <a:rPr lang="en-US" sz="1200" b="1" dirty="0">
                <a:solidFill>
                  <a:schemeClr val="tx1"/>
                </a:solidFill>
              </a:rPr>
              <a:t> </a:t>
            </a:r>
          </a:p>
          <a:p>
            <a:pPr marL="228600" indent="-228600">
              <a:spcAft>
                <a:spcPts val="600"/>
              </a:spcAft>
              <a:buFontTx/>
              <a:buAutoNum type="arabicPeriod"/>
            </a:pPr>
            <a:r>
              <a:rPr lang="en-US" sz="1200" dirty="0">
                <a:solidFill>
                  <a:schemeClr val="tx1"/>
                </a:solidFill>
              </a:rPr>
              <a:t>Upon clicking the input manually button, user has the option to manually input the </a:t>
            </a:r>
            <a:r>
              <a:rPr lang="en-US" sz="1200" b="1" dirty="0">
                <a:solidFill>
                  <a:schemeClr val="tx1"/>
                </a:solidFill>
              </a:rPr>
              <a:t>budget amount </a:t>
            </a:r>
            <a:r>
              <a:rPr lang="en-US" sz="1200" dirty="0">
                <a:solidFill>
                  <a:schemeClr val="tx1"/>
                </a:solidFill>
              </a:rPr>
              <a:t>for the planning period.</a:t>
            </a:r>
          </a:p>
          <a:p>
            <a:pPr>
              <a:spcAft>
                <a:spcPts val="600"/>
              </a:spcAft>
            </a:pPr>
            <a:endParaRPr lang="en-US" sz="1200" dirty="0">
              <a:solidFill>
                <a:schemeClr val="tx1"/>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sp>
        <p:nvSpPr>
          <p:cNvPr id="6" name="Subtitle 5">
            <a:extLst>
              <a:ext uri="{FF2B5EF4-FFF2-40B4-BE49-F238E27FC236}">
                <a16:creationId xmlns:a16="http://schemas.microsoft.com/office/drawing/2014/main" id="{44DB9958-2F1F-49DF-871A-A6BE13B28685}"/>
              </a:ext>
            </a:extLst>
          </p:cNvPr>
          <p:cNvSpPr>
            <a:spLocks noGrp="1"/>
          </p:cNvSpPr>
          <p:nvPr>
            <p:ph type="subTitle" idx="13"/>
          </p:nvPr>
        </p:nvSpPr>
        <p:spPr/>
        <p:txBody>
          <a:bodyPr/>
          <a:lstStyle/>
          <a:p>
            <a:endParaRPr lang="en-US"/>
          </a:p>
        </p:txBody>
      </p:sp>
      <p:sp>
        <p:nvSpPr>
          <p:cNvPr id="27" name="Oval 26">
            <a:extLst>
              <a:ext uri="{FF2B5EF4-FFF2-40B4-BE49-F238E27FC236}">
                <a16:creationId xmlns:a16="http://schemas.microsoft.com/office/drawing/2014/main" id="{8B354A16-BDCC-40AC-AC8F-FF35CEAFE69B}"/>
              </a:ext>
            </a:extLst>
          </p:cNvPr>
          <p:cNvSpPr/>
          <p:nvPr/>
        </p:nvSpPr>
        <p:spPr>
          <a:xfrm>
            <a:off x="4533900" y="3765881"/>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28" name="Oval 27">
            <a:extLst>
              <a:ext uri="{FF2B5EF4-FFF2-40B4-BE49-F238E27FC236}">
                <a16:creationId xmlns:a16="http://schemas.microsoft.com/office/drawing/2014/main" id="{C1ABE85B-4BED-48F1-89D5-22B5A8693FD4}"/>
              </a:ext>
            </a:extLst>
          </p:cNvPr>
          <p:cNvSpPr/>
          <p:nvPr/>
        </p:nvSpPr>
        <p:spPr>
          <a:xfrm>
            <a:off x="5852379" y="4059251"/>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Tree>
    <p:extLst>
      <p:ext uri="{BB962C8B-B14F-4D97-AF65-F5344CB8AC3E}">
        <p14:creationId xmlns:p14="http://schemas.microsoft.com/office/powerpoint/2010/main" val="1639407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pic>
        <p:nvPicPr>
          <p:cNvPr id="8" name="Picture 7">
            <a:extLst>
              <a:ext uri="{FF2B5EF4-FFF2-40B4-BE49-F238E27FC236}">
                <a16:creationId xmlns:a16="http://schemas.microsoft.com/office/drawing/2014/main" id="{A300FF9B-9DCE-46C6-AE37-1E11E3EBEB90}"/>
              </a:ext>
            </a:extLst>
          </p:cNvPr>
          <p:cNvPicPr>
            <a:picLocks noChangeAspect="1"/>
          </p:cNvPicPr>
          <p:nvPr/>
        </p:nvPicPr>
        <p:blipFill>
          <a:blip r:embed="rId3"/>
          <a:stretch>
            <a:fillRect/>
          </a:stretch>
        </p:blipFill>
        <p:spPr>
          <a:xfrm>
            <a:off x="928689" y="1864066"/>
            <a:ext cx="6196012" cy="2440352"/>
          </a:xfrm>
          <a:prstGeom prst="rect">
            <a:avLst/>
          </a:prstGeom>
        </p:spPr>
      </p:pic>
      <p:sp>
        <p:nvSpPr>
          <p:cNvPr id="3" name="Title 2"/>
          <p:cNvSpPr>
            <a:spLocks noGrp="1"/>
          </p:cNvSpPr>
          <p:nvPr>
            <p:ph type="title"/>
          </p:nvPr>
        </p:nvSpPr>
        <p:spPr/>
        <p:txBody>
          <a:bodyPr/>
          <a:lstStyle/>
          <a:p>
            <a:r>
              <a:rPr lang="en-US" dirty="0"/>
              <a:t>Add Additional Non-Promotional A&amp;P Spend Category : </a:t>
            </a:r>
            <a:r>
              <a:rPr lang="en-US" b="1" dirty="0"/>
              <a:t>Example</a:t>
            </a:r>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8600" indent="-228600">
              <a:spcAft>
                <a:spcPts val="600"/>
              </a:spcAft>
              <a:buFontTx/>
              <a:buAutoNum type="arabicPeriod"/>
            </a:pPr>
            <a:r>
              <a:rPr lang="en-US" sz="1200" dirty="0">
                <a:solidFill>
                  <a:schemeClr val="tx1"/>
                </a:solidFill>
              </a:rPr>
              <a:t>User also has the option of including </a:t>
            </a:r>
            <a:r>
              <a:rPr lang="en-US" sz="1200" b="1" dirty="0">
                <a:solidFill>
                  <a:schemeClr val="tx1"/>
                </a:solidFill>
              </a:rPr>
              <a:t>additional non-promotional A&amp;P spend category </a:t>
            </a:r>
            <a:r>
              <a:rPr lang="en-US" sz="1200" dirty="0">
                <a:solidFill>
                  <a:schemeClr val="tx1"/>
                </a:solidFill>
              </a:rPr>
              <a:t>by clicking a </a:t>
            </a:r>
            <a:r>
              <a:rPr lang="en-US" sz="1200" b="1" dirty="0">
                <a:solidFill>
                  <a:schemeClr val="tx1"/>
                </a:solidFill>
              </a:rPr>
              <a:t>Yes </a:t>
            </a:r>
            <a:r>
              <a:rPr lang="en-US" sz="1200" dirty="0">
                <a:solidFill>
                  <a:schemeClr val="tx1"/>
                </a:solidFill>
              </a:rPr>
              <a:t>radio button.  </a:t>
            </a:r>
          </a:p>
          <a:p>
            <a:pPr marL="228600" indent="-228600">
              <a:spcAft>
                <a:spcPts val="600"/>
              </a:spcAft>
              <a:buFontTx/>
              <a:buAutoNum type="arabicPeriod"/>
            </a:pPr>
            <a:r>
              <a:rPr lang="en-US" sz="1200" dirty="0">
                <a:solidFill>
                  <a:schemeClr val="tx1"/>
                </a:solidFill>
              </a:rPr>
              <a:t>Upon clicking the radio button user can manually input </a:t>
            </a:r>
            <a:r>
              <a:rPr lang="en-US" sz="1200" b="1" dirty="0">
                <a:solidFill>
                  <a:schemeClr val="tx1"/>
                </a:solidFill>
              </a:rPr>
              <a:t>Spend Category Name </a:t>
            </a:r>
            <a:r>
              <a:rPr lang="en-US" sz="1200" dirty="0">
                <a:solidFill>
                  <a:schemeClr val="tx1"/>
                </a:solidFill>
              </a:rPr>
              <a:t>and the </a:t>
            </a:r>
            <a:r>
              <a:rPr lang="en-US" sz="1200" b="1" dirty="0">
                <a:solidFill>
                  <a:schemeClr val="tx1"/>
                </a:solidFill>
              </a:rPr>
              <a:t>budget amount </a:t>
            </a:r>
            <a:r>
              <a:rPr lang="en-US" sz="1200" dirty="0">
                <a:solidFill>
                  <a:schemeClr val="tx1"/>
                </a:solidFill>
              </a:rPr>
              <a:t>for the planning period.</a:t>
            </a:r>
          </a:p>
          <a:p>
            <a:pPr marL="228600" indent="-228600">
              <a:spcAft>
                <a:spcPts val="600"/>
              </a:spcAft>
              <a:buFontTx/>
              <a:buAutoNum type="arabicPeriod"/>
            </a:pPr>
            <a:r>
              <a:rPr lang="en-US" sz="1200" dirty="0">
                <a:solidFill>
                  <a:schemeClr val="tx1"/>
                </a:solidFill>
              </a:rPr>
              <a:t>User has the option to add new row by </a:t>
            </a:r>
            <a:r>
              <a:rPr lang="en-US" sz="1200" b="1" dirty="0">
                <a:solidFill>
                  <a:schemeClr val="tx1"/>
                </a:solidFill>
              </a:rPr>
              <a:t>Add Row</a:t>
            </a:r>
            <a:r>
              <a:rPr lang="en-US" sz="1200" dirty="0">
                <a:solidFill>
                  <a:schemeClr val="tx1"/>
                </a:solidFill>
              </a:rPr>
              <a:t> button.</a:t>
            </a:r>
          </a:p>
          <a:p>
            <a:pPr marL="228600" indent="-228600">
              <a:spcAft>
                <a:spcPts val="600"/>
              </a:spcAft>
              <a:buFontTx/>
              <a:buAutoNum type="arabicPeriod"/>
            </a:pPr>
            <a:endParaRPr lang="en-US" sz="1200" dirty="0">
              <a:solidFill>
                <a:schemeClr val="tx1"/>
              </a:solidFill>
            </a:endParaRPr>
          </a:p>
          <a:p>
            <a:pPr>
              <a:spcAft>
                <a:spcPts val="600"/>
              </a:spcAft>
            </a:pPr>
            <a:endParaRPr lang="en-US" sz="1200" dirty="0">
              <a:solidFill>
                <a:schemeClr val="tx1"/>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sp>
        <p:nvSpPr>
          <p:cNvPr id="6" name="Subtitle 5">
            <a:extLst>
              <a:ext uri="{FF2B5EF4-FFF2-40B4-BE49-F238E27FC236}">
                <a16:creationId xmlns:a16="http://schemas.microsoft.com/office/drawing/2014/main" id="{44DB9958-2F1F-49DF-871A-A6BE13B28685}"/>
              </a:ext>
            </a:extLst>
          </p:cNvPr>
          <p:cNvSpPr>
            <a:spLocks noGrp="1"/>
          </p:cNvSpPr>
          <p:nvPr>
            <p:ph type="subTitle" idx="13"/>
          </p:nvPr>
        </p:nvSpPr>
        <p:spPr/>
        <p:txBody>
          <a:bodyPr/>
          <a:lstStyle/>
          <a:p>
            <a:endParaRPr lang="en-US"/>
          </a:p>
        </p:txBody>
      </p:sp>
      <p:sp>
        <p:nvSpPr>
          <p:cNvPr id="13" name="Oval 12">
            <a:extLst>
              <a:ext uri="{FF2B5EF4-FFF2-40B4-BE49-F238E27FC236}">
                <a16:creationId xmlns:a16="http://schemas.microsoft.com/office/drawing/2014/main" id="{0E142010-29FB-4651-9645-942C12A67B12}"/>
              </a:ext>
            </a:extLst>
          </p:cNvPr>
          <p:cNvSpPr/>
          <p:nvPr/>
        </p:nvSpPr>
        <p:spPr>
          <a:xfrm>
            <a:off x="1447800" y="20574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14" name="Oval 13">
            <a:extLst>
              <a:ext uri="{FF2B5EF4-FFF2-40B4-BE49-F238E27FC236}">
                <a16:creationId xmlns:a16="http://schemas.microsoft.com/office/drawing/2014/main" id="{9FFB9454-A685-4922-947D-AE595EAE77C9}"/>
              </a:ext>
            </a:extLst>
          </p:cNvPr>
          <p:cNvSpPr/>
          <p:nvPr/>
        </p:nvSpPr>
        <p:spPr>
          <a:xfrm>
            <a:off x="2819400" y="34290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
        <p:nvSpPr>
          <p:cNvPr id="15" name="Oval 14">
            <a:extLst>
              <a:ext uri="{FF2B5EF4-FFF2-40B4-BE49-F238E27FC236}">
                <a16:creationId xmlns:a16="http://schemas.microsoft.com/office/drawing/2014/main" id="{00CE863C-EE40-4340-A7AC-D12C7E391E81}"/>
              </a:ext>
            </a:extLst>
          </p:cNvPr>
          <p:cNvSpPr/>
          <p:nvPr/>
        </p:nvSpPr>
        <p:spPr>
          <a:xfrm>
            <a:off x="3390900" y="4257679"/>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3</a:t>
            </a:r>
          </a:p>
        </p:txBody>
      </p:sp>
    </p:spTree>
    <p:extLst>
      <p:ext uri="{BB962C8B-B14F-4D97-AF65-F5344CB8AC3E}">
        <p14:creationId xmlns:p14="http://schemas.microsoft.com/office/powerpoint/2010/main" val="3347626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53"/>
          </p:nvPr>
        </p:nvPicPr>
        <p:blipFill>
          <a:blip r:embed="rId2" cstate="email">
            <a:extLst>
              <a:ext uri="{28A0092B-C50C-407E-A947-70E740481C1C}">
                <a14:useLocalDpi xmlns:a14="http://schemas.microsoft.com/office/drawing/2010/main"/>
              </a:ext>
            </a:extLst>
          </a:blip>
          <a:srcRect/>
          <a:stretch>
            <a:fillRect/>
          </a:stretch>
        </p:blipFill>
        <p:spPr>
          <a:xfrm>
            <a:off x="-1" y="0"/>
            <a:ext cx="6299201" cy="6858000"/>
          </a:xfrm>
        </p:spPr>
      </p:pic>
      <p:sp>
        <p:nvSpPr>
          <p:cNvPr id="7" name="Rectangle 6"/>
          <p:cNvSpPr/>
          <p:nvPr/>
        </p:nvSpPr>
        <p:spPr>
          <a:xfrm>
            <a:off x="12122728" y="0"/>
            <a:ext cx="73152"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7"/>
          <p:cNvSpPr>
            <a:spLocks noGrp="1"/>
          </p:cNvSpPr>
          <p:nvPr>
            <p:ph type="title"/>
          </p:nvPr>
        </p:nvSpPr>
        <p:spPr>
          <a:xfrm>
            <a:off x="6629400" y="114300"/>
            <a:ext cx="4092347" cy="685799"/>
          </a:xfrm>
        </p:spPr>
        <p:txBody>
          <a:bodyPr lIns="0" rIns="0" anchor="t">
            <a:normAutofit fontScale="90000"/>
          </a:bodyPr>
          <a:lstStyle/>
          <a:p>
            <a:r>
              <a:rPr lang="en-US" dirty="0">
                <a:latin typeface="Franklin Gothic Book" panose="020B0503020102020204" pitchFamily="34" charset="0"/>
              </a:rPr>
              <a:t>Content</a:t>
            </a:r>
          </a:p>
        </p:txBody>
      </p:sp>
      <p:sp>
        <p:nvSpPr>
          <p:cNvPr id="12" name="Subtitle 8"/>
          <p:cNvSpPr>
            <a:spLocks noGrp="1"/>
          </p:cNvSpPr>
          <p:nvPr>
            <p:ph type="subTitle" idx="13"/>
          </p:nvPr>
        </p:nvSpPr>
        <p:spPr>
          <a:xfrm>
            <a:off x="6553200" y="880455"/>
            <a:ext cx="5493328" cy="5852884"/>
          </a:xfrm>
        </p:spPr>
        <p:txBody>
          <a:bodyPr vert="horz" wrap="square" lIns="0" tIns="45720" rIns="0" bIns="45720" rtlCol="0" anchor="t">
            <a:spAutoFit/>
          </a:bodyPr>
          <a:lstStyle/>
          <a:p>
            <a:pPr marL="228600" indent="-228600">
              <a:buFont typeface="+mj-lt"/>
              <a:buAutoNum type="arabicPeriod"/>
            </a:pPr>
            <a:r>
              <a:rPr lang="en-US" sz="1200" b="1" dirty="0">
                <a:solidFill>
                  <a:schemeClr val="accent1"/>
                </a:solidFill>
                <a:hlinkClick r:id="rId3" action="ppaction://hlinksldjump">
                  <a:extLst>
                    <a:ext uri="{A12FA001-AC4F-418D-AE19-62706E023703}">
                      <ahyp:hlinkClr xmlns:ahyp="http://schemas.microsoft.com/office/drawing/2018/hyperlinkcolor" val="tx"/>
                    </a:ext>
                  </a:extLst>
                </a:hlinkClick>
              </a:rPr>
              <a:t> Business Process Overview</a:t>
            </a:r>
            <a:endParaRPr lang="en-US" sz="1200" b="1" dirty="0">
              <a:solidFill>
                <a:schemeClr val="accent1"/>
              </a:solidFill>
            </a:endParaRPr>
          </a:p>
          <a:p>
            <a:pPr marL="228600" indent="-228600">
              <a:buFont typeface="+mj-lt"/>
              <a:buAutoNum type="arabicPeriod"/>
            </a:pPr>
            <a:r>
              <a:rPr lang="en-US" sz="1200" dirty="0">
                <a:hlinkClick r:id="rId4" action="ppaction://hlinksldjump"/>
              </a:rPr>
              <a:t> User Login and User Access</a:t>
            </a:r>
            <a:endParaRPr lang="en-US" sz="1200" dirty="0"/>
          </a:p>
          <a:p>
            <a:pPr marL="228600" indent="-228600">
              <a:buFont typeface="+mj-lt"/>
              <a:buAutoNum type="arabicPeriod"/>
            </a:pPr>
            <a:r>
              <a:rPr lang="en-US" sz="1200" dirty="0"/>
              <a:t> </a:t>
            </a:r>
            <a:r>
              <a:rPr lang="en-US" sz="1200" dirty="0">
                <a:hlinkClick r:id="rId5" action="ppaction://hlinksldjump"/>
              </a:rPr>
              <a:t>Open New Planning Session</a:t>
            </a:r>
            <a:endParaRPr lang="en-US" sz="1200" dirty="0"/>
          </a:p>
          <a:p>
            <a:pPr marL="228600" indent="-228600">
              <a:buFont typeface="+mj-lt"/>
              <a:buAutoNum type="arabicPeriod"/>
            </a:pPr>
            <a:r>
              <a:rPr lang="en-US" sz="1200" dirty="0"/>
              <a:t> </a:t>
            </a:r>
            <a:r>
              <a:rPr lang="en-US" sz="1200" dirty="0">
                <a:hlinkClick r:id="rId6" action="ppaction://hlinksldjump"/>
              </a:rPr>
              <a:t>Data Load</a:t>
            </a:r>
            <a:endParaRPr lang="en-US" sz="1200" dirty="0"/>
          </a:p>
          <a:p>
            <a:pPr marL="228600" indent="-228600">
              <a:buFont typeface="+mj-lt"/>
              <a:buAutoNum type="arabicPeriod"/>
            </a:pPr>
            <a:r>
              <a:rPr lang="en-US" sz="1200" dirty="0"/>
              <a:t> </a:t>
            </a:r>
            <a:r>
              <a:rPr lang="en-US" sz="1200" dirty="0">
                <a:hlinkClick r:id="rId7" action="ppaction://hlinksldjump"/>
              </a:rPr>
              <a:t>Create Scenario</a:t>
            </a:r>
            <a:endParaRPr lang="en-US" sz="1200" dirty="0"/>
          </a:p>
          <a:p>
            <a:pPr marL="228600" indent="-228600">
              <a:buFont typeface="+mj-lt"/>
              <a:buAutoNum type="arabicPeriod"/>
            </a:pPr>
            <a:r>
              <a:rPr lang="en-US" sz="1200" dirty="0"/>
              <a:t> </a:t>
            </a:r>
            <a:r>
              <a:rPr lang="en-US" sz="1200" dirty="0">
                <a:hlinkClick r:id="rId8" action="ppaction://hlinksldjump"/>
              </a:rPr>
              <a:t>Historical Spend Rate with Historical Allocation</a:t>
            </a:r>
            <a:r>
              <a:rPr lang="en-US" sz="1200" dirty="0">
                <a:solidFill>
                  <a:schemeClr val="tx2"/>
                </a:solidFill>
                <a:hlinkClick r:id="rId8" action="ppaction://hlinksldjump"/>
              </a:rPr>
              <a:t> </a:t>
            </a:r>
            <a:endParaRPr lang="en-US" sz="1200" dirty="0">
              <a:solidFill>
                <a:schemeClr val="tx2"/>
              </a:solidFill>
            </a:endParaRPr>
          </a:p>
          <a:p>
            <a:pPr marL="228600" indent="-228600">
              <a:buFont typeface="+mj-lt"/>
              <a:buAutoNum type="arabicPeriod"/>
            </a:pPr>
            <a:r>
              <a:rPr lang="en-US" sz="1200" dirty="0"/>
              <a:t> </a:t>
            </a:r>
            <a:r>
              <a:rPr lang="en-US" sz="1200" dirty="0">
                <a:hlinkClick r:id="rId9" action="ppaction://hlinksldjump"/>
              </a:rPr>
              <a:t>Historical Spend Rate with Optimal Allocation</a:t>
            </a:r>
            <a:endParaRPr lang="en-US" sz="1200" dirty="0"/>
          </a:p>
          <a:p>
            <a:pPr marL="228600" indent="-228600">
              <a:buFont typeface="+mj-lt"/>
              <a:buAutoNum type="arabicPeriod"/>
            </a:pPr>
            <a:r>
              <a:rPr lang="en-US" sz="1200" dirty="0"/>
              <a:t> </a:t>
            </a:r>
            <a:r>
              <a:rPr lang="en-US" sz="1200" dirty="0">
                <a:hlinkClick r:id="rId10" action="ppaction://hlinksldjump"/>
              </a:rPr>
              <a:t>Profit Maximization</a:t>
            </a:r>
            <a:endParaRPr lang="en-US" sz="1200" dirty="0"/>
          </a:p>
          <a:p>
            <a:pPr marL="228600" indent="-228600">
              <a:buFont typeface="+mj-lt"/>
              <a:buAutoNum type="arabicPeriod"/>
            </a:pPr>
            <a:r>
              <a:rPr lang="en-US" sz="1200" dirty="0"/>
              <a:t> </a:t>
            </a:r>
            <a:r>
              <a:rPr lang="en-US" sz="1200" dirty="0">
                <a:hlinkClick r:id="rId11" action="ppaction://hlinksldjump"/>
              </a:rPr>
              <a:t>Budget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hlinkClick r:id="rId11" action="ppaction://hlinksldjump"/>
              </a:rPr>
              <a:t>Budget Planner with Optimal Allocation</a:t>
            </a:r>
            <a:endParaRPr lang="en-US" sz="1200" dirty="0">
              <a:solidFill>
                <a:schemeClr val="tx2"/>
              </a:solidFill>
            </a:endParaRPr>
          </a:p>
          <a:p>
            <a:pPr marL="228600" indent="-228600">
              <a:buFont typeface="+mj-lt"/>
              <a:buAutoNum type="arabicPeriod"/>
            </a:pPr>
            <a:r>
              <a:rPr lang="en-US" sz="1200" dirty="0"/>
              <a:t> </a:t>
            </a:r>
            <a:r>
              <a:rPr lang="en-US" sz="1200" dirty="0">
                <a:hlinkClick r:id="rId12" action="ppaction://hlinksldjump"/>
              </a:rPr>
              <a:t>Budget Planner with Custom Allocation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3" action="ppaction://hlinksldjump"/>
              </a:rPr>
              <a:t>Sales</a:t>
            </a:r>
            <a:r>
              <a:rPr lang="en-US" sz="1200" dirty="0">
                <a:hlinkClick r:id="rId13" action="ppaction://hlinksldjump"/>
              </a:rPr>
              <a: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4" action="ppaction://hlinksldjump"/>
              </a:rPr>
              <a:t>Sales</a:t>
            </a:r>
            <a:r>
              <a:rPr lang="en-US" sz="1200" dirty="0">
                <a:hlinkClick r:id="rId14" action="ppaction://hlinksldjump"/>
              </a:rPr>
              <a:t> Planner with Optimal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5" action="ppaction://hlinksldjump"/>
              </a:rPr>
              <a:t>Sales</a:t>
            </a:r>
            <a:r>
              <a:rPr lang="en-US" sz="1200" dirty="0">
                <a:hlinkClick r:id="rId15" action="ppaction://hlinksldjump"/>
              </a:rPr>
              <a:t> Planner with Custom Allocation</a:t>
            </a:r>
            <a:endParaRPr lang="en-US" sz="1200" dirty="0"/>
          </a:p>
          <a:p>
            <a:pPr marL="228600" indent="-228600">
              <a:buFont typeface="+mj-lt"/>
              <a:buAutoNum type="arabicPeriod"/>
            </a:pPr>
            <a:r>
              <a:rPr lang="en-US" sz="1200" dirty="0">
                <a:solidFill>
                  <a:schemeClr val="tx2"/>
                </a:solidFill>
              </a:rPr>
              <a:t> </a:t>
            </a:r>
            <a:r>
              <a:rPr lang="en-US" sz="1200" dirty="0">
                <a:hlinkClick r:id="rId16" action="ppaction://hlinksldjump"/>
              </a:rPr>
              <a:t>Save Planning Scenario</a:t>
            </a:r>
            <a:endParaRPr lang="en-US" sz="1200" dirty="0"/>
          </a:p>
          <a:p>
            <a:pPr marL="228600" indent="-228600">
              <a:buFont typeface="+mj-lt"/>
              <a:buAutoNum type="arabicPeriod"/>
            </a:pPr>
            <a:r>
              <a:rPr lang="en-US" sz="1200" dirty="0">
                <a:solidFill>
                  <a:schemeClr val="tx2"/>
                </a:solidFill>
                <a:hlinkClick r:id="rId17" action="ppaction://hlinksldjump"/>
              </a:rPr>
              <a:t> </a:t>
            </a:r>
            <a:r>
              <a:rPr lang="en-US" sz="1200" dirty="0">
                <a:hlinkClick r:id="rId17" action="ppaction://hlinksldjump"/>
              </a:rPr>
              <a:t>Scenario Visualization: Dollar Value Comparison</a:t>
            </a:r>
            <a:endParaRPr lang="en-US" sz="1200" dirty="0"/>
          </a:p>
          <a:p>
            <a:pPr marL="228600" indent="-228600">
              <a:buFont typeface="+mj-lt"/>
              <a:buAutoNum type="arabicPeriod"/>
            </a:pPr>
            <a:r>
              <a:rPr lang="en-US" sz="1200" dirty="0">
                <a:hlinkClick r:id="rId18" action="ppaction://hlinksldjump"/>
              </a:rPr>
              <a:t> Scenario Visualization: Percentage Value Comparison &amp; Extended Explanation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9" action="ppaction://hlinksldjump"/>
              </a:rPr>
              <a:t>Scenario Visualization: Brand Manager &amp; Deep Dive/Analyst Views </a:t>
            </a:r>
            <a:endParaRPr lang="en-US" sz="1200" dirty="0"/>
          </a:p>
          <a:p>
            <a:pPr marL="228600" indent="-228600">
              <a:buFont typeface="+mj-lt"/>
              <a:buAutoNum type="arabicPeriod"/>
            </a:pPr>
            <a:r>
              <a:rPr lang="en-US" sz="1200" dirty="0">
                <a:solidFill>
                  <a:schemeClr val="tx2"/>
                </a:solidFill>
                <a:hlinkClick r:id="rId20" action="ppaction://hlinksldjump"/>
              </a:rPr>
              <a:t>FAQs</a:t>
            </a:r>
            <a:endParaRPr lang="en-US" sz="1200" dirty="0">
              <a:solidFill>
                <a:schemeClr val="tx2"/>
              </a:solidFill>
            </a:endParaRPr>
          </a:p>
          <a:p>
            <a:pPr marL="228600" indent="-228600">
              <a:buFont typeface="+mj-lt"/>
              <a:buAutoNum type="arabicPeriod"/>
            </a:pPr>
            <a:endParaRPr lang="en-US" sz="1200" dirty="0">
              <a:solidFill>
                <a:schemeClr val="tx2"/>
              </a:solidFill>
            </a:endParaRPr>
          </a:p>
        </p:txBody>
      </p:sp>
    </p:spTree>
    <p:extLst>
      <p:ext uri="{BB962C8B-B14F-4D97-AF65-F5344CB8AC3E}">
        <p14:creationId xmlns:p14="http://schemas.microsoft.com/office/powerpoint/2010/main" val="2483756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pic>
        <p:nvPicPr>
          <p:cNvPr id="6" name="Picture 5">
            <a:extLst>
              <a:ext uri="{FF2B5EF4-FFF2-40B4-BE49-F238E27FC236}">
                <a16:creationId xmlns:a16="http://schemas.microsoft.com/office/drawing/2014/main" id="{67277B02-133F-425C-9365-EB2AABC802EF}"/>
              </a:ext>
            </a:extLst>
          </p:cNvPr>
          <p:cNvPicPr>
            <a:picLocks noChangeAspect="1"/>
          </p:cNvPicPr>
          <p:nvPr/>
        </p:nvPicPr>
        <p:blipFill rotWithShape="1">
          <a:blip r:embed="rId3"/>
          <a:srcRect t="4851"/>
          <a:stretch/>
        </p:blipFill>
        <p:spPr>
          <a:xfrm>
            <a:off x="1225938" y="1464979"/>
            <a:ext cx="5289162" cy="3208604"/>
          </a:xfrm>
          <a:prstGeom prst="rect">
            <a:avLst/>
          </a:prstGeom>
        </p:spPr>
      </p:pic>
      <p:sp>
        <p:nvSpPr>
          <p:cNvPr id="3" name="Title 2"/>
          <p:cNvSpPr>
            <a:spLocks noGrp="1"/>
          </p:cNvSpPr>
          <p:nvPr>
            <p:ph type="title"/>
          </p:nvPr>
        </p:nvSpPr>
        <p:spPr>
          <a:xfrm>
            <a:off x="854911" y="202571"/>
            <a:ext cx="10950601" cy="399409"/>
          </a:xfrm>
        </p:spPr>
        <p:txBody>
          <a:bodyPr/>
          <a:lstStyle/>
          <a:p>
            <a:r>
              <a:rPr lang="en-US" dirty="0"/>
              <a:t>Create Scenario: Select Scenario Type </a:t>
            </a:r>
          </a:p>
        </p:txBody>
      </p:sp>
      <p:sp>
        <p:nvSpPr>
          <p:cNvPr id="4" name="Subtitle 3"/>
          <p:cNvSpPr>
            <a:spLocks noGrp="1"/>
          </p:cNvSpPr>
          <p:nvPr>
            <p:ph type="subTitle" idx="13"/>
          </p:nvPr>
        </p:nvSpPr>
        <p:spPr/>
        <p:txBody>
          <a:bodyPr/>
          <a:lstStyle/>
          <a:p>
            <a:r>
              <a:rPr lang="en-US" dirty="0"/>
              <a:t>Create and decide on specific scenario and spend</a:t>
            </a:r>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a:spcAft>
                <a:spcPts val="600"/>
              </a:spcAft>
            </a:pPr>
            <a:r>
              <a:rPr lang="en-US" sz="1200" dirty="0">
                <a:solidFill>
                  <a:schemeClr val="accent4"/>
                </a:solidFill>
              </a:rPr>
              <a:t>Select  </a:t>
            </a:r>
            <a:r>
              <a:rPr lang="en-US" sz="1200" b="1" dirty="0">
                <a:solidFill>
                  <a:schemeClr val="accent4"/>
                </a:solidFill>
              </a:rPr>
              <a:t>Scenario Type, </a:t>
            </a:r>
            <a:r>
              <a:rPr lang="en-US" sz="1200" dirty="0">
                <a:solidFill>
                  <a:schemeClr val="accent4"/>
                </a:solidFill>
              </a:rPr>
              <a:t>select from one of the following four types depending on user goals.</a:t>
            </a:r>
          </a:p>
          <a:p>
            <a:pPr marL="685800" lvl="1" indent="-228600">
              <a:spcAft>
                <a:spcPts val="600"/>
              </a:spcAft>
              <a:buFontTx/>
              <a:buAutoNum type="arabicPeriod"/>
            </a:pPr>
            <a:r>
              <a:rPr lang="en-US" sz="1200" b="1" dirty="0">
                <a:solidFill>
                  <a:schemeClr val="accent4"/>
                </a:solidFill>
              </a:rPr>
              <a:t>Historical Spend Rate </a:t>
            </a:r>
            <a:r>
              <a:rPr lang="en-US" sz="1200" dirty="0">
                <a:solidFill>
                  <a:schemeClr val="accent4"/>
                </a:solidFill>
              </a:rPr>
              <a:t>: Keep promotional investment rate same as historical. Model out the spend for future time period based on the historical rate.</a:t>
            </a:r>
          </a:p>
          <a:p>
            <a:pPr marL="685800" lvl="1" indent="-228600">
              <a:spcAft>
                <a:spcPts val="600"/>
              </a:spcAft>
              <a:buFontTx/>
              <a:buAutoNum type="arabicPeriod"/>
            </a:pPr>
            <a:r>
              <a:rPr lang="en-US" sz="1200" b="1" dirty="0">
                <a:solidFill>
                  <a:schemeClr val="accent4"/>
                </a:solidFill>
              </a:rPr>
              <a:t>Profit Maximization </a:t>
            </a:r>
            <a:r>
              <a:rPr lang="en-US" sz="1200" dirty="0">
                <a:solidFill>
                  <a:schemeClr val="accent4"/>
                </a:solidFill>
              </a:rPr>
              <a:t>: Maximize profits using current investment rates. This is a theoretical maximization and is based on a calculated upper bound from the model.</a:t>
            </a:r>
          </a:p>
          <a:p>
            <a:pPr marL="685800" lvl="1" indent="-228600">
              <a:spcAft>
                <a:spcPts val="600"/>
              </a:spcAft>
              <a:buFontTx/>
              <a:buAutoNum type="arabicPeriod"/>
            </a:pPr>
            <a:r>
              <a:rPr lang="en-US" sz="1200" b="1" dirty="0">
                <a:solidFill>
                  <a:schemeClr val="accent4"/>
                </a:solidFill>
              </a:rPr>
              <a:t>Budget Planner </a:t>
            </a:r>
            <a:r>
              <a:rPr lang="en-US" sz="1200" dirty="0">
                <a:solidFill>
                  <a:schemeClr val="accent4"/>
                </a:solidFill>
              </a:rPr>
              <a:t>:  User selects the budget allocation. This is to plan and forecast to a fixed budget number. This can be customized based on specific budget amounts or can be optimized. Optimized budget plan will result in better results.</a:t>
            </a:r>
          </a:p>
          <a:p>
            <a:pPr marL="685800" lvl="1" indent="-228600">
              <a:spcAft>
                <a:spcPts val="600"/>
              </a:spcAft>
              <a:buFontTx/>
              <a:buAutoNum type="arabicPeriod"/>
            </a:pPr>
            <a:r>
              <a:rPr lang="en-US" sz="1200" b="1" dirty="0">
                <a:solidFill>
                  <a:schemeClr val="accent4"/>
                </a:solidFill>
              </a:rPr>
              <a:t>Sales Planner </a:t>
            </a:r>
            <a:r>
              <a:rPr lang="en-US" sz="1200" dirty="0">
                <a:solidFill>
                  <a:schemeClr val="accent4"/>
                </a:solidFill>
              </a:rPr>
              <a:t>: User selects the sales amount user is targeting</a:t>
            </a:r>
          </a:p>
          <a:p>
            <a:pPr>
              <a:spcAft>
                <a:spcPts val="600"/>
              </a:spcAft>
            </a:pPr>
            <a:endParaRPr lang="en-US" sz="1200" dirty="0">
              <a:solidFill>
                <a:schemeClr val="accent4"/>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sp>
        <p:nvSpPr>
          <p:cNvPr id="18" name="Freeform 183"/>
          <p:cNvSpPr>
            <a:spLocks noEditPoints="1"/>
          </p:cNvSpPr>
          <p:nvPr/>
        </p:nvSpPr>
        <p:spPr bwMode="auto">
          <a:xfrm>
            <a:off x="8915400" y="357073"/>
            <a:ext cx="331932" cy="330620"/>
          </a:xfrm>
          <a:custGeom>
            <a:avLst/>
            <a:gdLst/>
            <a:ahLst/>
            <a:cxnLst>
              <a:cxn ang="0">
                <a:pos x="128" y="256"/>
              </a:cxn>
              <a:cxn ang="0">
                <a:pos x="0" y="128"/>
              </a:cxn>
              <a:cxn ang="0">
                <a:pos x="128" y="0"/>
              </a:cxn>
              <a:cxn ang="0">
                <a:pos x="256" y="128"/>
              </a:cxn>
              <a:cxn ang="0">
                <a:pos x="128" y="256"/>
              </a:cxn>
              <a:cxn ang="0">
                <a:pos x="128" y="24"/>
              </a:cxn>
              <a:cxn ang="0">
                <a:pos x="24" y="128"/>
              </a:cxn>
              <a:cxn ang="0">
                <a:pos x="51" y="198"/>
              </a:cxn>
              <a:cxn ang="0">
                <a:pos x="80" y="188"/>
              </a:cxn>
              <a:cxn ang="0">
                <a:pos x="105" y="177"/>
              </a:cxn>
              <a:cxn ang="0">
                <a:pos x="105" y="158"/>
              </a:cxn>
              <a:cxn ang="0">
                <a:pos x="95" y="134"/>
              </a:cxn>
              <a:cxn ang="0">
                <a:pos x="89" y="125"/>
              </a:cxn>
              <a:cxn ang="0">
                <a:pos x="92" y="108"/>
              </a:cxn>
              <a:cxn ang="0">
                <a:pos x="90" y="87"/>
              </a:cxn>
              <a:cxn ang="0">
                <a:pos x="128" y="56"/>
              </a:cxn>
              <a:cxn ang="0">
                <a:pos x="166" y="87"/>
              </a:cxn>
              <a:cxn ang="0">
                <a:pos x="164" y="108"/>
              </a:cxn>
              <a:cxn ang="0">
                <a:pos x="167" y="124"/>
              </a:cxn>
              <a:cxn ang="0">
                <a:pos x="161" y="134"/>
              </a:cxn>
              <a:cxn ang="0">
                <a:pos x="151" y="158"/>
              </a:cxn>
              <a:cxn ang="0">
                <a:pos x="151" y="177"/>
              </a:cxn>
              <a:cxn ang="0">
                <a:pos x="176" y="188"/>
              </a:cxn>
              <a:cxn ang="0">
                <a:pos x="205" y="198"/>
              </a:cxn>
              <a:cxn ang="0">
                <a:pos x="232" y="128"/>
              </a:cxn>
              <a:cxn ang="0">
                <a:pos x="128" y="24"/>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55"/>
                  <a:pt x="34" y="179"/>
                  <a:pt x="51" y="198"/>
                </a:cubicBezTo>
                <a:cubicBezTo>
                  <a:pt x="66" y="190"/>
                  <a:pt x="61" y="196"/>
                  <a:pt x="80" y="188"/>
                </a:cubicBezTo>
                <a:cubicBezTo>
                  <a:pt x="100" y="180"/>
                  <a:pt x="105" y="177"/>
                  <a:pt x="105" y="177"/>
                </a:cubicBezTo>
                <a:cubicBezTo>
                  <a:pt x="105" y="158"/>
                  <a:pt x="105" y="158"/>
                  <a:pt x="105" y="158"/>
                </a:cubicBezTo>
                <a:cubicBezTo>
                  <a:pt x="105" y="158"/>
                  <a:pt x="98" y="152"/>
                  <a:pt x="95" y="134"/>
                </a:cubicBezTo>
                <a:cubicBezTo>
                  <a:pt x="91" y="136"/>
                  <a:pt x="89" y="129"/>
                  <a:pt x="89" y="125"/>
                </a:cubicBezTo>
                <a:cubicBezTo>
                  <a:pt x="89" y="120"/>
                  <a:pt x="86" y="107"/>
                  <a:pt x="92" y="108"/>
                </a:cubicBezTo>
                <a:cubicBezTo>
                  <a:pt x="91" y="99"/>
                  <a:pt x="90" y="92"/>
                  <a:pt x="90" y="87"/>
                </a:cubicBezTo>
                <a:cubicBezTo>
                  <a:pt x="92" y="73"/>
                  <a:pt x="106" y="57"/>
                  <a:pt x="128" y="56"/>
                </a:cubicBezTo>
                <a:cubicBezTo>
                  <a:pt x="154" y="57"/>
                  <a:pt x="164" y="73"/>
                  <a:pt x="166" y="87"/>
                </a:cubicBezTo>
                <a:cubicBezTo>
                  <a:pt x="166" y="92"/>
                  <a:pt x="165" y="99"/>
                  <a:pt x="164" y="108"/>
                </a:cubicBezTo>
                <a:cubicBezTo>
                  <a:pt x="170" y="107"/>
                  <a:pt x="167" y="120"/>
                  <a:pt x="167" y="124"/>
                </a:cubicBezTo>
                <a:cubicBezTo>
                  <a:pt x="167" y="129"/>
                  <a:pt x="165" y="136"/>
                  <a:pt x="161" y="134"/>
                </a:cubicBezTo>
                <a:cubicBezTo>
                  <a:pt x="158" y="152"/>
                  <a:pt x="151" y="158"/>
                  <a:pt x="151" y="158"/>
                </a:cubicBezTo>
                <a:cubicBezTo>
                  <a:pt x="151" y="177"/>
                  <a:pt x="151" y="177"/>
                  <a:pt x="151" y="177"/>
                </a:cubicBezTo>
                <a:cubicBezTo>
                  <a:pt x="151" y="177"/>
                  <a:pt x="156" y="180"/>
                  <a:pt x="176" y="188"/>
                </a:cubicBezTo>
                <a:cubicBezTo>
                  <a:pt x="195" y="196"/>
                  <a:pt x="190" y="190"/>
                  <a:pt x="205" y="198"/>
                </a:cubicBezTo>
                <a:cubicBezTo>
                  <a:pt x="222" y="179"/>
                  <a:pt x="232" y="155"/>
                  <a:pt x="232" y="128"/>
                </a:cubicBezTo>
                <a:cubicBezTo>
                  <a:pt x="232" y="71"/>
                  <a:pt x="185" y="24"/>
                  <a:pt x="128" y="24"/>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Oval 16">
            <a:extLst>
              <a:ext uri="{FF2B5EF4-FFF2-40B4-BE49-F238E27FC236}">
                <a16:creationId xmlns:a16="http://schemas.microsoft.com/office/drawing/2014/main" id="{2C77D0EF-4FC9-466E-995F-D6435AE411B5}"/>
              </a:ext>
            </a:extLst>
          </p:cNvPr>
          <p:cNvSpPr/>
          <p:nvPr/>
        </p:nvSpPr>
        <p:spPr>
          <a:xfrm>
            <a:off x="1744980" y="368427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19" name="Oval 18">
            <a:extLst>
              <a:ext uri="{FF2B5EF4-FFF2-40B4-BE49-F238E27FC236}">
                <a16:creationId xmlns:a16="http://schemas.microsoft.com/office/drawing/2014/main" id="{4C5658BB-E678-4FE7-AE1E-552B07CE97A7}"/>
              </a:ext>
            </a:extLst>
          </p:cNvPr>
          <p:cNvSpPr/>
          <p:nvPr/>
        </p:nvSpPr>
        <p:spPr>
          <a:xfrm>
            <a:off x="2678527" y="3690296"/>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
        <p:nvSpPr>
          <p:cNvPr id="20" name="Oval 19">
            <a:extLst>
              <a:ext uri="{FF2B5EF4-FFF2-40B4-BE49-F238E27FC236}">
                <a16:creationId xmlns:a16="http://schemas.microsoft.com/office/drawing/2014/main" id="{93D51626-49DA-49D1-8657-0ABE0C4044FE}"/>
              </a:ext>
            </a:extLst>
          </p:cNvPr>
          <p:cNvSpPr/>
          <p:nvPr/>
        </p:nvSpPr>
        <p:spPr>
          <a:xfrm>
            <a:off x="3566257" y="3690296"/>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3</a:t>
            </a:r>
          </a:p>
        </p:txBody>
      </p:sp>
      <p:sp>
        <p:nvSpPr>
          <p:cNvPr id="21" name="Oval 20">
            <a:extLst>
              <a:ext uri="{FF2B5EF4-FFF2-40B4-BE49-F238E27FC236}">
                <a16:creationId xmlns:a16="http://schemas.microsoft.com/office/drawing/2014/main" id="{8521EE7F-7C38-4778-9985-7B01B9970F0C}"/>
              </a:ext>
            </a:extLst>
          </p:cNvPr>
          <p:cNvSpPr/>
          <p:nvPr/>
        </p:nvSpPr>
        <p:spPr>
          <a:xfrm>
            <a:off x="4362547" y="3675056"/>
            <a:ext cx="293370" cy="3314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4</a:t>
            </a:r>
          </a:p>
        </p:txBody>
      </p:sp>
    </p:spTree>
    <p:extLst>
      <p:ext uri="{BB962C8B-B14F-4D97-AF65-F5344CB8AC3E}">
        <p14:creationId xmlns:p14="http://schemas.microsoft.com/office/powerpoint/2010/main" val="1700100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Create Scenario: Select Spend Allocation </a:t>
            </a:r>
          </a:p>
        </p:txBody>
      </p:sp>
      <p:sp>
        <p:nvSpPr>
          <p:cNvPr id="4" name="Subtitle 3"/>
          <p:cNvSpPr>
            <a:spLocks noGrp="1"/>
          </p:cNvSpPr>
          <p:nvPr>
            <p:ph type="subTitle" idx="13"/>
          </p:nvPr>
        </p:nvSpPr>
        <p:spPr/>
        <p:txBody>
          <a:bodyPr/>
          <a:lstStyle/>
          <a:p>
            <a:r>
              <a:rPr lang="en-US" dirty="0"/>
              <a:t>Create and decide on specific scenario and spend</a:t>
            </a:r>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a:spcAft>
                <a:spcPts val="600"/>
              </a:spcAft>
            </a:pPr>
            <a:r>
              <a:rPr lang="en-US" sz="1200" dirty="0">
                <a:solidFill>
                  <a:schemeClr val="accent4"/>
                </a:solidFill>
              </a:rPr>
              <a:t>Select  </a:t>
            </a:r>
            <a:r>
              <a:rPr lang="en-US" sz="1200" b="1" dirty="0">
                <a:solidFill>
                  <a:schemeClr val="accent4"/>
                </a:solidFill>
              </a:rPr>
              <a:t>Spend Allocation </a:t>
            </a:r>
            <a:r>
              <a:rPr lang="en-US" sz="1200" dirty="0">
                <a:solidFill>
                  <a:schemeClr val="accent4"/>
                </a:solidFill>
              </a:rPr>
              <a:t>and select from one of the following three types depending on user goals.</a:t>
            </a:r>
          </a:p>
          <a:p>
            <a:pPr marL="685800" lvl="1" indent="-228600">
              <a:spcAft>
                <a:spcPts val="600"/>
              </a:spcAft>
              <a:buFontTx/>
              <a:buAutoNum type="arabicPeriod"/>
            </a:pPr>
            <a:r>
              <a:rPr lang="en-US" sz="1200" b="1" dirty="0">
                <a:solidFill>
                  <a:schemeClr val="accent4"/>
                </a:solidFill>
              </a:rPr>
              <a:t>Historical</a:t>
            </a:r>
            <a:r>
              <a:rPr lang="en-US" sz="1200" dirty="0">
                <a:solidFill>
                  <a:schemeClr val="accent4"/>
                </a:solidFill>
              </a:rPr>
              <a:t>: Keep promotional investment rate same as historical spend rate.</a:t>
            </a:r>
          </a:p>
          <a:p>
            <a:pPr marL="685800" lvl="1" indent="-228600">
              <a:spcAft>
                <a:spcPts val="600"/>
              </a:spcAft>
              <a:buFontTx/>
              <a:buAutoNum type="arabicPeriod"/>
            </a:pPr>
            <a:r>
              <a:rPr lang="en-US" sz="1200" b="1" dirty="0">
                <a:solidFill>
                  <a:schemeClr val="accent4"/>
                </a:solidFill>
              </a:rPr>
              <a:t>Optimal</a:t>
            </a:r>
            <a:r>
              <a:rPr lang="en-US" sz="1200" dirty="0">
                <a:solidFill>
                  <a:schemeClr val="accent4"/>
                </a:solidFill>
              </a:rPr>
              <a:t>: Maximize profits using current investment rates. This results presents the highest, upper bound theoretical profit values.</a:t>
            </a:r>
          </a:p>
          <a:p>
            <a:pPr marL="685800" lvl="1" indent="-228600">
              <a:spcAft>
                <a:spcPts val="600"/>
              </a:spcAft>
              <a:buFontTx/>
              <a:buAutoNum type="arabicPeriod"/>
            </a:pPr>
            <a:r>
              <a:rPr lang="en-US" sz="1200" b="1" dirty="0">
                <a:solidFill>
                  <a:schemeClr val="accent4"/>
                </a:solidFill>
              </a:rPr>
              <a:t>Custom</a:t>
            </a:r>
            <a:r>
              <a:rPr lang="en-US" sz="1200" dirty="0">
                <a:solidFill>
                  <a:schemeClr val="accent4"/>
                </a:solidFill>
              </a:rPr>
              <a:t>:  User selects the budget allocation. This is customizable to amounts and percentages to the user’s preferences and needs.</a:t>
            </a:r>
          </a:p>
          <a:p>
            <a:pPr>
              <a:spcAft>
                <a:spcPts val="600"/>
              </a:spcAft>
            </a:pPr>
            <a:endParaRPr lang="en-US" sz="1200" dirty="0">
              <a:solidFill>
                <a:schemeClr val="accent4"/>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sp>
        <p:nvSpPr>
          <p:cNvPr id="18" name="Freeform 183"/>
          <p:cNvSpPr>
            <a:spLocks noEditPoints="1"/>
          </p:cNvSpPr>
          <p:nvPr/>
        </p:nvSpPr>
        <p:spPr bwMode="auto">
          <a:xfrm>
            <a:off x="8915400" y="357073"/>
            <a:ext cx="331932" cy="330620"/>
          </a:xfrm>
          <a:custGeom>
            <a:avLst/>
            <a:gdLst/>
            <a:ahLst/>
            <a:cxnLst>
              <a:cxn ang="0">
                <a:pos x="128" y="256"/>
              </a:cxn>
              <a:cxn ang="0">
                <a:pos x="0" y="128"/>
              </a:cxn>
              <a:cxn ang="0">
                <a:pos x="128" y="0"/>
              </a:cxn>
              <a:cxn ang="0">
                <a:pos x="256" y="128"/>
              </a:cxn>
              <a:cxn ang="0">
                <a:pos x="128" y="256"/>
              </a:cxn>
              <a:cxn ang="0">
                <a:pos x="128" y="24"/>
              </a:cxn>
              <a:cxn ang="0">
                <a:pos x="24" y="128"/>
              </a:cxn>
              <a:cxn ang="0">
                <a:pos x="51" y="198"/>
              </a:cxn>
              <a:cxn ang="0">
                <a:pos x="80" y="188"/>
              </a:cxn>
              <a:cxn ang="0">
                <a:pos x="105" y="177"/>
              </a:cxn>
              <a:cxn ang="0">
                <a:pos x="105" y="158"/>
              </a:cxn>
              <a:cxn ang="0">
                <a:pos x="95" y="134"/>
              </a:cxn>
              <a:cxn ang="0">
                <a:pos x="89" y="125"/>
              </a:cxn>
              <a:cxn ang="0">
                <a:pos x="92" y="108"/>
              </a:cxn>
              <a:cxn ang="0">
                <a:pos x="90" y="87"/>
              </a:cxn>
              <a:cxn ang="0">
                <a:pos x="128" y="56"/>
              </a:cxn>
              <a:cxn ang="0">
                <a:pos x="166" y="87"/>
              </a:cxn>
              <a:cxn ang="0">
                <a:pos x="164" y="108"/>
              </a:cxn>
              <a:cxn ang="0">
                <a:pos x="167" y="124"/>
              </a:cxn>
              <a:cxn ang="0">
                <a:pos x="161" y="134"/>
              </a:cxn>
              <a:cxn ang="0">
                <a:pos x="151" y="158"/>
              </a:cxn>
              <a:cxn ang="0">
                <a:pos x="151" y="177"/>
              </a:cxn>
              <a:cxn ang="0">
                <a:pos x="176" y="188"/>
              </a:cxn>
              <a:cxn ang="0">
                <a:pos x="205" y="198"/>
              </a:cxn>
              <a:cxn ang="0">
                <a:pos x="232" y="128"/>
              </a:cxn>
              <a:cxn ang="0">
                <a:pos x="128" y="24"/>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55"/>
                  <a:pt x="34" y="179"/>
                  <a:pt x="51" y="198"/>
                </a:cubicBezTo>
                <a:cubicBezTo>
                  <a:pt x="66" y="190"/>
                  <a:pt x="61" y="196"/>
                  <a:pt x="80" y="188"/>
                </a:cubicBezTo>
                <a:cubicBezTo>
                  <a:pt x="100" y="180"/>
                  <a:pt x="105" y="177"/>
                  <a:pt x="105" y="177"/>
                </a:cubicBezTo>
                <a:cubicBezTo>
                  <a:pt x="105" y="158"/>
                  <a:pt x="105" y="158"/>
                  <a:pt x="105" y="158"/>
                </a:cubicBezTo>
                <a:cubicBezTo>
                  <a:pt x="105" y="158"/>
                  <a:pt x="98" y="152"/>
                  <a:pt x="95" y="134"/>
                </a:cubicBezTo>
                <a:cubicBezTo>
                  <a:pt x="91" y="136"/>
                  <a:pt x="89" y="129"/>
                  <a:pt x="89" y="125"/>
                </a:cubicBezTo>
                <a:cubicBezTo>
                  <a:pt x="89" y="120"/>
                  <a:pt x="86" y="107"/>
                  <a:pt x="92" y="108"/>
                </a:cubicBezTo>
                <a:cubicBezTo>
                  <a:pt x="91" y="99"/>
                  <a:pt x="90" y="92"/>
                  <a:pt x="90" y="87"/>
                </a:cubicBezTo>
                <a:cubicBezTo>
                  <a:pt x="92" y="73"/>
                  <a:pt x="106" y="57"/>
                  <a:pt x="128" y="56"/>
                </a:cubicBezTo>
                <a:cubicBezTo>
                  <a:pt x="154" y="57"/>
                  <a:pt x="164" y="73"/>
                  <a:pt x="166" y="87"/>
                </a:cubicBezTo>
                <a:cubicBezTo>
                  <a:pt x="166" y="92"/>
                  <a:pt x="165" y="99"/>
                  <a:pt x="164" y="108"/>
                </a:cubicBezTo>
                <a:cubicBezTo>
                  <a:pt x="170" y="107"/>
                  <a:pt x="167" y="120"/>
                  <a:pt x="167" y="124"/>
                </a:cubicBezTo>
                <a:cubicBezTo>
                  <a:pt x="167" y="129"/>
                  <a:pt x="165" y="136"/>
                  <a:pt x="161" y="134"/>
                </a:cubicBezTo>
                <a:cubicBezTo>
                  <a:pt x="158" y="152"/>
                  <a:pt x="151" y="158"/>
                  <a:pt x="151" y="158"/>
                </a:cubicBezTo>
                <a:cubicBezTo>
                  <a:pt x="151" y="177"/>
                  <a:pt x="151" y="177"/>
                  <a:pt x="151" y="177"/>
                </a:cubicBezTo>
                <a:cubicBezTo>
                  <a:pt x="151" y="177"/>
                  <a:pt x="156" y="180"/>
                  <a:pt x="176" y="188"/>
                </a:cubicBezTo>
                <a:cubicBezTo>
                  <a:pt x="195" y="196"/>
                  <a:pt x="190" y="190"/>
                  <a:pt x="205" y="198"/>
                </a:cubicBezTo>
                <a:cubicBezTo>
                  <a:pt x="222" y="179"/>
                  <a:pt x="232" y="155"/>
                  <a:pt x="232" y="128"/>
                </a:cubicBezTo>
                <a:cubicBezTo>
                  <a:pt x="232" y="71"/>
                  <a:pt x="185" y="24"/>
                  <a:pt x="128" y="24"/>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pic>
        <p:nvPicPr>
          <p:cNvPr id="5" name="Picture 4">
            <a:extLst>
              <a:ext uri="{FF2B5EF4-FFF2-40B4-BE49-F238E27FC236}">
                <a16:creationId xmlns:a16="http://schemas.microsoft.com/office/drawing/2014/main" id="{F3EC76EC-8D94-457D-9D7B-86605ABCFAB6}"/>
              </a:ext>
            </a:extLst>
          </p:cNvPr>
          <p:cNvPicPr>
            <a:picLocks noChangeAspect="1"/>
          </p:cNvPicPr>
          <p:nvPr/>
        </p:nvPicPr>
        <p:blipFill>
          <a:blip r:embed="rId3"/>
          <a:stretch>
            <a:fillRect/>
          </a:stretch>
        </p:blipFill>
        <p:spPr>
          <a:xfrm>
            <a:off x="1217190" y="1440180"/>
            <a:ext cx="5143500" cy="3190875"/>
          </a:xfrm>
          <a:prstGeom prst="rect">
            <a:avLst/>
          </a:prstGeom>
        </p:spPr>
      </p:pic>
      <p:sp>
        <p:nvSpPr>
          <p:cNvPr id="16" name="Oval 15">
            <a:extLst>
              <a:ext uri="{FF2B5EF4-FFF2-40B4-BE49-F238E27FC236}">
                <a16:creationId xmlns:a16="http://schemas.microsoft.com/office/drawing/2014/main" id="{67ECC548-F163-4F9A-BFE0-4A95009C7B27}"/>
              </a:ext>
            </a:extLst>
          </p:cNvPr>
          <p:cNvSpPr/>
          <p:nvPr/>
        </p:nvSpPr>
        <p:spPr>
          <a:xfrm>
            <a:off x="1562100" y="40881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17" name="Oval 16">
            <a:extLst>
              <a:ext uri="{FF2B5EF4-FFF2-40B4-BE49-F238E27FC236}">
                <a16:creationId xmlns:a16="http://schemas.microsoft.com/office/drawing/2014/main" id="{E87AF471-00E3-4178-9CE6-1B6BC60C2916}"/>
              </a:ext>
            </a:extLst>
          </p:cNvPr>
          <p:cNvSpPr/>
          <p:nvPr/>
        </p:nvSpPr>
        <p:spPr>
          <a:xfrm>
            <a:off x="2792730" y="41262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
        <p:nvSpPr>
          <p:cNvPr id="19" name="Oval 18">
            <a:extLst>
              <a:ext uri="{FF2B5EF4-FFF2-40B4-BE49-F238E27FC236}">
                <a16:creationId xmlns:a16="http://schemas.microsoft.com/office/drawing/2014/main" id="{C6D4B74A-1116-40D6-BD5D-33DD2135D74A}"/>
              </a:ext>
            </a:extLst>
          </p:cNvPr>
          <p:cNvSpPr/>
          <p:nvPr/>
        </p:nvSpPr>
        <p:spPr>
          <a:xfrm>
            <a:off x="3859625" y="41262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3</a:t>
            </a:r>
          </a:p>
        </p:txBody>
      </p:sp>
    </p:spTree>
    <p:extLst>
      <p:ext uri="{BB962C8B-B14F-4D97-AF65-F5344CB8AC3E}">
        <p14:creationId xmlns:p14="http://schemas.microsoft.com/office/powerpoint/2010/main" val="3371134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53"/>
          </p:nvPr>
        </p:nvPicPr>
        <p:blipFill>
          <a:blip r:embed="rId2" cstate="email">
            <a:extLst>
              <a:ext uri="{28A0092B-C50C-407E-A947-70E740481C1C}">
                <a14:useLocalDpi xmlns:a14="http://schemas.microsoft.com/office/drawing/2010/main"/>
              </a:ext>
            </a:extLst>
          </a:blip>
          <a:srcRect/>
          <a:stretch>
            <a:fillRect/>
          </a:stretch>
        </p:blipFill>
        <p:spPr>
          <a:xfrm>
            <a:off x="-1" y="0"/>
            <a:ext cx="6299201" cy="6858000"/>
          </a:xfrm>
        </p:spPr>
      </p:pic>
      <p:sp>
        <p:nvSpPr>
          <p:cNvPr id="7" name="Rectangle 6"/>
          <p:cNvSpPr/>
          <p:nvPr/>
        </p:nvSpPr>
        <p:spPr>
          <a:xfrm>
            <a:off x="12122728" y="0"/>
            <a:ext cx="73152"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7"/>
          <p:cNvSpPr>
            <a:spLocks noGrp="1"/>
          </p:cNvSpPr>
          <p:nvPr>
            <p:ph type="title"/>
          </p:nvPr>
        </p:nvSpPr>
        <p:spPr>
          <a:xfrm>
            <a:off x="6629400" y="114300"/>
            <a:ext cx="4092347" cy="685799"/>
          </a:xfrm>
        </p:spPr>
        <p:txBody>
          <a:bodyPr lIns="0" rIns="0" anchor="t">
            <a:normAutofit fontScale="90000"/>
          </a:bodyPr>
          <a:lstStyle/>
          <a:p>
            <a:r>
              <a:rPr lang="en-US" dirty="0">
                <a:latin typeface="Franklin Gothic Book" panose="020B0503020102020204" pitchFamily="34" charset="0"/>
              </a:rPr>
              <a:t>Content</a:t>
            </a:r>
          </a:p>
        </p:txBody>
      </p:sp>
      <p:sp>
        <p:nvSpPr>
          <p:cNvPr id="12" name="Subtitle 8"/>
          <p:cNvSpPr>
            <a:spLocks noGrp="1"/>
          </p:cNvSpPr>
          <p:nvPr>
            <p:ph type="subTitle" idx="13"/>
          </p:nvPr>
        </p:nvSpPr>
        <p:spPr>
          <a:xfrm>
            <a:off x="6553200" y="880455"/>
            <a:ext cx="5493328" cy="5852884"/>
          </a:xfrm>
        </p:spPr>
        <p:txBody>
          <a:bodyPr vert="horz" wrap="square" lIns="0" tIns="45720" rIns="0" bIns="45720" rtlCol="0" anchor="t">
            <a:spAutoFit/>
          </a:bodyPr>
          <a:lstStyle/>
          <a:p>
            <a:pPr marL="228600" indent="-228600">
              <a:buFont typeface="+mj-lt"/>
              <a:buAutoNum type="arabicPeriod"/>
            </a:pPr>
            <a:r>
              <a:rPr lang="en-US" sz="1200" dirty="0">
                <a:hlinkClick r:id="rId3" action="ppaction://hlinksldjump">
                  <a:extLst>
                    <a:ext uri="{A12FA001-AC4F-418D-AE19-62706E023703}">
                      <ahyp:hlinkClr xmlns:ahyp="http://schemas.microsoft.com/office/drawing/2018/hyperlinkcolor" val="tx"/>
                    </a:ext>
                  </a:extLst>
                </a:hlinkClick>
              </a:rPr>
              <a:t> Business Process Overview</a:t>
            </a:r>
            <a:endParaRPr lang="en-US" sz="1200" dirty="0"/>
          </a:p>
          <a:p>
            <a:pPr marL="228600" indent="-228600">
              <a:buFont typeface="+mj-lt"/>
              <a:buAutoNum type="arabicPeriod"/>
            </a:pPr>
            <a:r>
              <a:rPr lang="en-US" sz="1200" dirty="0">
                <a:hlinkClick r:id="rId4" action="ppaction://hlinksldjump">
                  <a:extLst>
                    <a:ext uri="{A12FA001-AC4F-418D-AE19-62706E023703}">
                      <ahyp:hlinkClr xmlns:ahyp="http://schemas.microsoft.com/office/drawing/2018/hyperlinkcolor" val="tx"/>
                    </a:ext>
                  </a:extLst>
                </a:hlinkClick>
              </a:rPr>
              <a:t> User Login and User Access</a:t>
            </a:r>
            <a:endParaRPr lang="en-US" sz="1200" dirty="0"/>
          </a:p>
          <a:p>
            <a:pPr marL="228600" indent="-228600">
              <a:buFont typeface="+mj-lt"/>
              <a:buAutoNum type="arabicPeriod"/>
            </a:pPr>
            <a:r>
              <a:rPr lang="en-US" sz="1200" dirty="0"/>
              <a:t> </a:t>
            </a:r>
            <a:r>
              <a:rPr lang="en-US" sz="1200" dirty="0">
                <a:hlinkClick r:id="rId5" action="ppaction://hlinksldjump"/>
              </a:rPr>
              <a:t>Open New Planning Session</a:t>
            </a:r>
            <a:endParaRPr lang="en-US" sz="1200" dirty="0"/>
          </a:p>
          <a:p>
            <a:pPr marL="228600" indent="-228600">
              <a:buFont typeface="+mj-lt"/>
              <a:buAutoNum type="arabicPeriod"/>
            </a:pPr>
            <a:r>
              <a:rPr lang="en-US" sz="1200" dirty="0"/>
              <a:t> </a:t>
            </a:r>
            <a:r>
              <a:rPr lang="en-US" sz="1200" dirty="0">
                <a:hlinkClick r:id="rId6" action="ppaction://hlinksldjump"/>
              </a:rPr>
              <a:t>Data Load</a:t>
            </a:r>
            <a:endParaRPr lang="en-US" sz="1200" dirty="0"/>
          </a:p>
          <a:p>
            <a:pPr marL="228600" indent="-228600">
              <a:buFont typeface="+mj-lt"/>
              <a:buAutoNum type="arabicPeriod"/>
            </a:pPr>
            <a:r>
              <a:rPr lang="en-US" sz="1200" dirty="0"/>
              <a:t> </a:t>
            </a:r>
            <a:r>
              <a:rPr lang="en-US" sz="1200" dirty="0">
                <a:hlinkClick r:id="rId7" action="ppaction://hlinksldjump">
                  <a:extLst>
                    <a:ext uri="{A12FA001-AC4F-418D-AE19-62706E023703}">
                      <ahyp:hlinkClr xmlns:ahyp="http://schemas.microsoft.com/office/drawing/2018/hyperlinkcolor" val="tx"/>
                    </a:ext>
                  </a:extLst>
                </a:hlinkClick>
              </a:rPr>
              <a:t>Create Scenario</a:t>
            </a:r>
            <a:endParaRPr lang="en-US" sz="1200" dirty="0"/>
          </a:p>
          <a:p>
            <a:pPr marL="228600" indent="-228600">
              <a:buFont typeface="+mj-lt"/>
              <a:buAutoNum type="arabicPeriod"/>
            </a:pPr>
            <a:r>
              <a:rPr lang="en-US" sz="1200" b="1" dirty="0">
                <a:solidFill>
                  <a:schemeClr val="accent1"/>
                </a:solidFill>
              </a:rPr>
              <a:t> </a:t>
            </a:r>
            <a:r>
              <a:rPr lang="en-US" sz="1200" b="1" dirty="0">
                <a:solidFill>
                  <a:schemeClr val="accent1"/>
                </a:solidFill>
                <a:hlinkClick r:id="rId8" action="ppaction://hlinksldjump">
                  <a:extLst>
                    <a:ext uri="{A12FA001-AC4F-418D-AE19-62706E023703}">
                      <ahyp:hlinkClr xmlns:ahyp="http://schemas.microsoft.com/office/drawing/2018/hyperlinkcolor" val="tx"/>
                    </a:ext>
                  </a:extLst>
                </a:hlinkClick>
              </a:rPr>
              <a:t>Historical Spend Rate with Historical Allocation </a:t>
            </a:r>
            <a:endParaRPr lang="en-US" sz="1200" b="1" dirty="0">
              <a:solidFill>
                <a:schemeClr val="accent1"/>
              </a:solidFill>
            </a:endParaRPr>
          </a:p>
          <a:p>
            <a:pPr marL="228600" indent="-228600">
              <a:buFont typeface="+mj-lt"/>
              <a:buAutoNum type="arabicPeriod"/>
            </a:pPr>
            <a:r>
              <a:rPr lang="en-US" sz="1200" dirty="0"/>
              <a:t> </a:t>
            </a:r>
            <a:r>
              <a:rPr lang="en-US" sz="1200" dirty="0">
                <a:hlinkClick r:id="rId9" action="ppaction://hlinksldjump"/>
              </a:rPr>
              <a:t>Historical Spend Rate with Optimal Allocation</a:t>
            </a:r>
            <a:endParaRPr lang="en-US" sz="1200" dirty="0"/>
          </a:p>
          <a:p>
            <a:pPr marL="228600" indent="-228600">
              <a:buFont typeface="+mj-lt"/>
              <a:buAutoNum type="arabicPeriod"/>
            </a:pPr>
            <a:r>
              <a:rPr lang="en-US" sz="1200" dirty="0"/>
              <a:t> </a:t>
            </a:r>
            <a:r>
              <a:rPr lang="en-US" sz="1200" dirty="0">
                <a:hlinkClick r:id="rId10" action="ppaction://hlinksldjump"/>
              </a:rPr>
              <a:t>Profit Maximization</a:t>
            </a:r>
            <a:endParaRPr lang="en-US" sz="1200" dirty="0"/>
          </a:p>
          <a:p>
            <a:pPr marL="228600" indent="-228600">
              <a:buFont typeface="+mj-lt"/>
              <a:buAutoNum type="arabicPeriod"/>
            </a:pPr>
            <a:r>
              <a:rPr lang="en-US" sz="1200" dirty="0"/>
              <a:t> </a:t>
            </a:r>
            <a:r>
              <a:rPr lang="en-US" sz="1200" dirty="0">
                <a:hlinkClick r:id="rId11" action="ppaction://hlinksldjump"/>
              </a:rPr>
              <a:t>Budget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hlinkClick r:id="rId11" action="ppaction://hlinksldjump"/>
              </a:rPr>
              <a:t>Budget Planner with Optimal Allocation</a:t>
            </a:r>
            <a:endParaRPr lang="en-US" sz="1200" dirty="0">
              <a:solidFill>
                <a:schemeClr val="tx2"/>
              </a:solidFill>
            </a:endParaRPr>
          </a:p>
          <a:p>
            <a:pPr marL="228600" indent="-228600">
              <a:buFont typeface="+mj-lt"/>
              <a:buAutoNum type="arabicPeriod"/>
            </a:pPr>
            <a:r>
              <a:rPr lang="en-US" sz="1200" dirty="0"/>
              <a:t> </a:t>
            </a:r>
            <a:r>
              <a:rPr lang="en-US" sz="1200" dirty="0">
                <a:hlinkClick r:id="rId12" action="ppaction://hlinksldjump"/>
              </a:rPr>
              <a:t>Budget Planner with Custom Allocation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3" action="ppaction://hlinksldjump"/>
              </a:rPr>
              <a:t>Sales</a:t>
            </a:r>
            <a:r>
              <a:rPr lang="en-US" sz="1200" dirty="0">
                <a:hlinkClick r:id="rId13" action="ppaction://hlinksldjump"/>
              </a:rPr>
              <a: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4" action="ppaction://hlinksldjump"/>
              </a:rPr>
              <a:t>Sales</a:t>
            </a:r>
            <a:r>
              <a:rPr lang="en-US" sz="1200" dirty="0">
                <a:hlinkClick r:id="rId14" action="ppaction://hlinksldjump"/>
              </a:rPr>
              <a:t> Planner with Optimal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5" action="ppaction://hlinksldjump"/>
              </a:rPr>
              <a:t>Sales</a:t>
            </a:r>
            <a:r>
              <a:rPr lang="en-US" sz="1200" dirty="0">
                <a:hlinkClick r:id="rId15" action="ppaction://hlinksldjump"/>
              </a:rPr>
              <a:t> Planner with Custom Allocation</a:t>
            </a:r>
            <a:endParaRPr lang="en-US" sz="1200" dirty="0"/>
          </a:p>
          <a:p>
            <a:pPr marL="228600" indent="-228600">
              <a:buFont typeface="+mj-lt"/>
              <a:buAutoNum type="arabicPeriod"/>
            </a:pPr>
            <a:r>
              <a:rPr lang="en-US" sz="1200" dirty="0">
                <a:solidFill>
                  <a:schemeClr val="tx2"/>
                </a:solidFill>
              </a:rPr>
              <a:t> </a:t>
            </a:r>
            <a:r>
              <a:rPr lang="en-US" sz="1200" dirty="0">
                <a:hlinkClick r:id="rId16" action="ppaction://hlinksldjump"/>
              </a:rPr>
              <a:t>Save Planning Scenario</a:t>
            </a:r>
            <a:endParaRPr lang="en-US" sz="1200" dirty="0"/>
          </a:p>
          <a:p>
            <a:pPr marL="228600" indent="-228600">
              <a:buFont typeface="+mj-lt"/>
              <a:buAutoNum type="arabicPeriod"/>
            </a:pPr>
            <a:r>
              <a:rPr lang="en-US" sz="1200" dirty="0">
                <a:solidFill>
                  <a:schemeClr val="tx2"/>
                </a:solidFill>
                <a:hlinkClick r:id="rId17" action="ppaction://hlinksldjump"/>
              </a:rPr>
              <a:t> </a:t>
            </a:r>
            <a:r>
              <a:rPr lang="en-US" sz="1200" dirty="0">
                <a:hlinkClick r:id="rId17" action="ppaction://hlinksldjump"/>
              </a:rPr>
              <a:t>Scenario Visualization: Dollar Value Comparison</a:t>
            </a:r>
            <a:endParaRPr lang="en-US" sz="1200" dirty="0"/>
          </a:p>
          <a:p>
            <a:pPr marL="228600" indent="-228600">
              <a:buFont typeface="+mj-lt"/>
              <a:buAutoNum type="arabicPeriod"/>
            </a:pPr>
            <a:r>
              <a:rPr lang="en-US" sz="1200" dirty="0">
                <a:hlinkClick r:id="rId18" action="ppaction://hlinksldjump"/>
              </a:rPr>
              <a:t> Scenario Visualization: Percentage Value Comparison &amp; Extended Explanation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9" action="ppaction://hlinksldjump"/>
              </a:rPr>
              <a:t>Scenario Visualization: Brand Manager &amp; Deep Dive/Analyst Views </a:t>
            </a:r>
            <a:endParaRPr lang="en-US" sz="1200" dirty="0"/>
          </a:p>
          <a:p>
            <a:pPr marL="228600" indent="-228600">
              <a:buFont typeface="+mj-lt"/>
              <a:buAutoNum type="arabicPeriod"/>
            </a:pPr>
            <a:r>
              <a:rPr lang="en-US" sz="1200" dirty="0">
                <a:solidFill>
                  <a:schemeClr val="tx2"/>
                </a:solidFill>
                <a:hlinkClick r:id="rId20" action="ppaction://hlinksldjump"/>
              </a:rPr>
              <a:t>FAQs</a:t>
            </a:r>
            <a:endParaRPr lang="en-US" sz="1200" dirty="0">
              <a:solidFill>
                <a:schemeClr val="tx2"/>
              </a:solidFill>
            </a:endParaRPr>
          </a:p>
          <a:p>
            <a:pPr marL="228600" indent="-228600">
              <a:buFont typeface="+mj-lt"/>
              <a:buAutoNum type="arabicPeriod"/>
            </a:pPr>
            <a:endParaRPr lang="en-US" sz="1200" dirty="0">
              <a:solidFill>
                <a:schemeClr val="tx2"/>
              </a:solidFill>
            </a:endParaRPr>
          </a:p>
        </p:txBody>
      </p:sp>
    </p:spTree>
    <p:extLst>
      <p:ext uri="{BB962C8B-B14F-4D97-AF65-F5344CB8AC3E}">
        <p14:creationId xmlns:p14="http://schemas.microsoft.com/office/powerpoint/2010/main" val="1713362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Use Case 1: Historical Spend Rate with Historical Allocation</a:t>
            </a:r>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8600" indent="-228600">
              <a:spcAft>
                <a:spcPts val="600"/>
              </a:spcAft>
              <a:buFontTx/>
              <a:buAutoNum type="arabicPeriod"/>
            </a:pPr>
            <a:r>
              <a:rPr lang="en-US" sz="1200" dirty="0">
                <a:solidFill>
                  <a:schemeClr val="tx1"/>
                </a:solidFill>
              </a:rPr>
              <a:t>In order to run a scenario to using historical data, select both historical values. This is done to model out to future periods using the historical spend rate and historical spend allocation to view how past spend and spend rates will impact sales in the future.  This is done by basing the Historical Spend on historical. First Select </a:t>
            </a:r>
            <a:r>
              <a:rPr lang="en-US" sz="1200" b="1" dirty="0">
                <a:solidFill>
                  <a:schemeClr val="tx1"/>
                </a:solidFill>
              </a:rPr>
              <a:t>Historical Spend Rate</a:t>
            </a:r>
            <a:r>
              <a:rPr lang="en-US" sz="1200" dirty="0">
                <a:solidFill>
                  <a:schemeClr val="tx1"/>
                </a:solidFill>
              </a:rPr>
              <a:t>. </a:t>
            </a:r>
          </a:p>
          <a:p>
            <a:pPr marL="228600" indent="-228600">
              <a:spcAft>
                <a:spcPts val="600"/>
              </a:spcAft>
              <a:buFontTx/>
              <a:buAutoNum type="arabicPeriod"/>
            </a:pPr>
            <a:r>
              <a:rPr lang="en-US" sz="1200" dirty="0">
                <a:solidFill>
                  <a:schemeClr val="tx1"/>
                </a:solidFill>
              </a:rPr>
              <a:t>Next, select </a:t>
            </a:r>
            <a:r>
              <a:rPr lang="en-US" sz="1200" b="1" dirty="0">
                <a:solidFill>
                  <a:schemeClr val="tx1"/>
                </a:solidFill>
              </a:rPr>
              <a:t>Historical</a:t>
            </a:r>
            <a:r>
              <a:rPr lang="en-US" sz="1200" dirty="0">
                <a:solidFill>
                  <a:schemeClr val="tx1"/>
                </a:solidFill>
              </a:rPr>
              <a:t> to base spend on the historical spend from prior periods.  The Total </a:t>
            </a:r>
            <a:r>
              <a:rPr lang="en-US" sz="1200" b="1" dirty="0">
                <a:solidFill>
                  <a:schemeClr val="tx1"/>
                </a:solidFill>
              </a:rPr>
              <a:t>Historical Spend </a:t>
            </a:r>
            <a:r>
              <a:rPr lang="en-US" sz="1200" dirty="0">
                <a:solidFill>
                  <a:schemeClr val="tx1"/>
                </a:solidFill>
              </a:rPr>
              <a:t>is computed as per planning period i.e., </a:t>
            </a:r>
            <a:r>
              <a:rPr lang="en-US" sz="1200" b="1" dirty="0">
                <a:solidFill>
                  <a:schemeClr val="tx1"/>
                </a:solidFill>
              </a:rPr>
              <a:t>Planning Period</a:t>
            </a:r>
            <a:r>
              <a:rPr lang="en-US" sz="1200" dirty="0">
                <a:solidFill>
                  <a:schemeClr val="tx1"/>
                </a:solidFill>
              </a:rPr>
              <a:t> end date – start date </a:t>
            </a:r>
          </a:p>
          <a:p>
            <a:pPr marL="228600" indent="-228600">
              <a:spcAft>
                <a:spcPts val="600"/>
              </a:spcAft>
              <a:buFontTx/>
              <a:buAutoNum type="arabicPeriod"/>
            </a:pPr>
            <a:r>
              <a:rPr lang="en-US" sz="1200" dirty="0">
                <a:solidFill>
                  <a:schemeClr val="tx1"/>
                </a:solidFill>
              </a:rPr>
              <a:t>Since the Promotional spend is the same as historical spend, the </a:t>
            </a:r>
            <a:r>
              <a:rPr lang="en-US" sz="1200" b="1" dirty="0">
                <a:solidFill>
                  <a:schemeClr val="tx1"/>
                </a:solidFill>
              </a:rPr>
              <a:t>% </a:t>
            </a:r>
            <a:r>
              <a:rPr lang="en-US" sz="1200" dirty="0">
                <a:solidFill>
                  <a:schemeClr val="tx1"/>
                </a:solidFill>
              </a:rPr>
              <a:t>column is showing the total historical as well as channel spend.</a:t>
            </a:r>
          </a:p>
          <a:p>
            <a:pPr marL="228600" indent="-228600">
              <a:spcAft>
                <a:spcPts val="600"/>
              </a:spcAft>
              <a:buFontTx/>
              <a:buAutoNum type="arabicPeriod"/>
            </a:pPr>
            <a:r>
              <a:rPr lang="en-US" sz="1200" dirty="0">
                <a:solidFill>
                  <a:schemeClr val="tx1"/>
                </a:solidFill>
              </a:rPr>
              <a:t>Click to </a:t>
            </a:r>
            <a:r>
              <a:rPr lang="en-US" sz="1200" b="1" dirty="0">
                <a:solidFill>
                  <a:schemeClr val="tx1"/>
                </a:solidFill>
              </a:rPr>
              <a:t>Save and Run </a:t>
            </a:r>
            <a:r>
              <a:rPr lang="en-US" sz="1200" dirty="0">
                <a:solidFill>
                  <a:schemeClr val="tx1"/>
                </a:solidFill>
              </a:rPr>
              <a:t>the scenario.</a:t>
            </a:r>
          </a:p>
          <a:p>
            <a:endParaRPr lang="en-US" sz="1200" dirty="0">
              <a:solidFill>
                <a:schemeClr val="accent4"/>
              </a:solidFill>
            </a:endParaRPr>
          </a:p>
          <a:p>
            <a:pPr>
              <a:spcAft>
                <a:spcPts val="600"/>
              </a:spcAft>
            </a:pPr>
            <a:endParaRPr lang="en-US" sz="1200" dirty="0">
              <a:solidFill>
                <a:schemeClr val="accent4"/>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pic>
        <p:nvPicPr>
          <p:cNvPr id="5" name="Picture 4">
            <a:extLst>
              <a:ext uri="{FF2B5EF4-FFF2-40B4-BE49-F238E27FC236}">
                <a16:creationId xmlns:a16="http://schemas.microsoft.com/office/drawing/2014/main" id="{60B5FB19-182F-49F1-87FF-20BD75D16D7C}"/>
              </a:ext>
            </a:extLst>
          </p:cNvPr>
          <p:cNvPicPr>
            <a:picLocks noChangeAspect="1"/>
          </p:cNvPicPr>
          <p:nvPr/>
        </p:nvPicPr>
        <p:blipFill>
          <a:blip r:embed="rId3"/>
          <a:stretch>
            <a:fillRect/>
          </a:stretch>
        </p:blipFill>
        <p:spPr>
          <a:xfrm>
            <a:off x="854612" y="1447800"/>
            <a:ext cx="6231988" cy="3238500"/>
          </a:xfrm>
          <a:prstGeom prst="rect">
            <a:avLst/>
          </a:prstGeom>
        </p:spPr>
      </p:pic>
      <p:sp>
        <p:nvSpPr>
          <p:cNvPr id="15" name="Oval 14">
            <a:extLst>
              <a:ext uri="{FF2B5EF4-FFF2-40B4-BE49-F238E27FC236}">
                <a16:creationId xmlns:a16="http://schemas.microsoft.com/office/drawing/2014/main" id="{55FDE032-9448-4465-AE52-7CCB9FB749B8}"/>
              </a:ext>
            </a:extLst>
          </p:cNvPr>
          <p:cNvSpPr/>
          <p:nvPr/>
        </p:nvSpPr>
        <p:spPr>
          <a:xfrm>
            <a:off x="952500" y="16002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16" name="Oval 15">
            <a:extLst>
              <a:ext uri="{FF2B5EF4-FFF2-40B4-BE49-F238E27FC236}">
                <a16:creationId xmlns:a16="http://schemas.microsoft.com/office/drawing/2014/main" id="{8373CFEB-1FFD-4B29-8E73-549B2CA423DB}"/>
              </a:ext>
            </a:extLst>
          </p:cNvPr>
          <p:cNvSpPr/>
          <p:nvPr/>
        </p:nvSpPr>
        <p:spPr>
          <a:xfrm>
            <a:off x="952500" y="25146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
        <p:nvSpPr>
          <p:cNvPr id="17" name="Oval 16">
            <a:extLst>
              <a:ext uri="{FF2B5EF4-FFF2-40B4-BE49-F238E27FC236}">
                <a16:creationId xmlns:a16="http://schemas.microsoft.com/office/drawing/2014/main" id="{61CF95E0-EA68-4AFC-B35E-A63DCC6070BA}"/>
              </a:ext>
            </a:extLst>
          </p:cNvPr>
          <p:cNvSpPr/>
          <p:nvPr/>
        </p:nvSpPr>
        <p:spPr>
          <a:xfrm>
            <a:off x="4240530" y="28575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3</a:t>
            </a:r>
          </a:p>
        </p:txBody>
      </p:sp>
      <p:sp>
        <p:nvSpPr>
          <p:cNvPr id="18" name="Oval 17">
            <a:extLst>
              <a:ext uri="{FF2B5EF4-FFF2-40B4-BE49-F238E27FC236}">
                <a16:creationId xmlns:a16="http://schemas.microsoft.com/office/drawing/2014/main" id="{F1E5A8BA-2C45-4C6A-B9A9-98687E8B96E6}"/>
              </a:ext>
            </a:extLst>
          </p:cNvPr>
          <p:cNvSpPr/>
          <p:nvPr/>
        </p:nvSpPr>
        <p:spPr>
          <a:xfrm>
            <a:off x="3859530" y="44310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4</a:t>
            </a:r>
          </a:p>
        </p:txBody>
      </p:sp>
    </p:spTree>
    <p:extLst>
      <p:ext uri="{BB962C8B-B14F-4D97-AF65-F5344CB8AC3E}">
        <p14:creationId xmlns:p14="http://schemas.microsoft.com/office/powerpoint/2010/main" val="2355029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53"/>
          </p:nvPr>
        </p:nvPicPr>
        <p:blipFill>
          <a:blip r:embed="rId2" cstate="email">
            <a:extLst>
              <a:ext uri="{28A0092B-C50C-407E-A947-70E740481C1C}">
                <a14:useLocalDpi xmlns:a14="http://schemas.microsoft.com/office/drawing/2010/main"/>
              </a:ext>
            </a:extLst>
          </a:blip>
          <a:srcRect/>
          <a:stretch>
            <a:fillRect/>
          </a:stretch>
        </p:blipFill>
        <p:spPr>
          <a:xfrm>
            <a:off x="-1" y="0"/>
            <a:ext cx="6299201" cy="6858000"/>
          </a:xfrm>
        </p:spPr>
      </p:pic>
      <p:sp>
        <p:nvSpPr>
          <p:cNvPr id="7" name="Rectangle 6"/>
          <p:cNvSpPr/>
          <p:nvPr/>
        </p:nvSpPr>
        <p:spPr>
          <a:xfrm>
            <a:off x="12122728" y="0"/>
            <a:ext cx="73152"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7"/>
          <p:cNvSpPr>
            <a:spLocks noGrp="1"/>
          </p:cNvSpPr>
          <p:nvPr>
            <p:ph type="title"/>
          </p:nvPr>
        </p:nvSpPr>
        <p:spPr>
          <a:xfrm>
            <a:off x="6629400" y="114300"/>
            <a:ext cx="4092347" cy="685799"/>
          </a:xfrm>
        </p:spPr>
        <p:txBody>
          <a:bodyPr lIns="0" rIns="0" anchor="t">
            <a:normAutofit fontScale="90000"/>
          </a:bodyPr>
          <a:lstStyle/>
          <a:p>
            <a:r>
              <a:rPr lang="en-US" dirty="0">
                <a:latin typeface="Franklin Gothic Book" panose="020B0503020102020204" pitchFamily="34" charset="0"/>
              </a:rPr>
              <a:t>Content</a:t>
            </a:r>
          </a:p>
        </p:txBody>
      </p:sp>
      <p:sp>
        <p:nvSpPr>
          <p:cNvPr id="12" name="Subtitle 8"/>
          <p:cNvSpPr>
            <a:spLocks noGrp="1"/>
          </p:cNvSpPr>
          <p:nvPr>
            <p:ph type="subTitle" idx="13"/>
          </p:nvPr>
        </p:nvSpPr>
        <p:spPr>
          <a:xfrm>
            <a:off x="6553200" y="880455"/>
            <a:ext cx="5493328" cy="5852884"/>
          </a:xfrm>
        </p:spPr>
        <p:txBody>
          <a:bodyPr vert="horz" wrap="square" lIns="0" tIns="45720" rIns="0" bIns="45720" rtlCol="0" anchor="t">
            <a:spAutoFit/>
          </a:bodyPr>
          <a:lstStyle/>
          <a:p>
            <a:pPr marL="228600" indent="-228600">
              <a:buFont typeface="+mj-lt"/>
              <a:buAutoNum type="arabicPeriod"/>
            </a:pPr>
            <a:r>
              <a:rPr lang="en-US" sz="1200" dirty="0">
                <a:hlinkClick r:id="rId3" action="ppaction://hlinksldjump">
                  <a:extLst>
                    <a:ext uri="{A12FA001-AC4F-418D-AE19-62706E023703}">
                      <ahyp:hlinkClr xmlns:ahyp="http://schemas.microsoft.com/office/drawing/2018/hyperlinkcolor" val="tx"/>
                    </a:ext>
                  </a:extLst>
                </a:hlinkClick>
              </a:rPr>
              <a:t> Business Process Overview</a:t>
            </a:r>
            <a:endParaRPr lang="en-US" sz="1200" dirty="0"/>
          </a:p>
          <a:p>
            <a:pPr marL="228600" indent="-228600">
              <a:buFont typeface="+mj-lt"/>
              <a:buAutoNum type="arabicPeriod"/>
            </a:pPr>
            <a:r>
              <a:rPr lang="en-US" sz="1200" dirty="0">
                <a:hlinkClick r:id="rId4" action="ppaction://hlinksldjump">
                  <a:extLst>
                    <a:ext uri="{A12FA001-AC4F-418D-AE19-62706E023703}">
                      <ahyp:hlinkClr xmlns:ahyp="http://schemas.microsoft.com/office/drawing/2018/hyperlinkcolor" val="tx"/>
                    </a:ext>
                  </a:extLst>
                </a:hlinkClick>
              </a:rPr>
              <a:t> User Login and User Access</a:t>
            </a:r>
            <a:endParaRPr lang="en-US" sz="1200" dirty="0"/>
          </a:p>
          <a:p>
            <a:pPr marL="228600" indent="-228600">
              <a:buFont typeface="+mj-lt"/>
              <a:buAutoNum type="arabicPeriod"/>
            </a:pPr>
            <a:r>
              <a:rPr lang="en-US" sz="1200" dirty="0"/>
              <a:t> </a:t>
            </a:r>
            <a:r>
              <a:rPr lang="en-US" sz="1200" dirty="0">
                <a:hlinkClick r:id="rId5" action="ppaction://hlinksldjump"/>
              </a:rPr>
              <a:t>Open New Planning Session</a:t>
            </a:r>
            <a:endParaRPr lang="en-US" sz="1200" dirty="0"/>
          </a:p>
          <a:p>
            <a:pPr marL="228600" indent="-228600">
              <a:buFont typeface="+mj-lt"/>
              <a:buAutoNum type="arabicPeriod"/>
            </a:pPr>
            <a:r>
              <a:rPr lang="en-US" sz="1200" dirty="0"/>
              <a:t> </a:t>
            </a:r>
            <a:r>
              <a:rPr lang="en-US" sz="1200" dirty="0">
                <a:hlinkClick r:id="rId6" action="ppaction://hlinksldjump"/>
              </a:rPr>
              <a:t>Data Load</a:t>
            </a:r>
            <a:endParaRPr lang="en-US" sz="1200" dirty="0"/>
          </a:p>
          <a:p>
            <a:pPr marL="228600" indent="-228600">
              <a:buFont typeface="+mj-lt"/>
              <a:buAutoNum type="arabicPeriod"/>
            </a:pPr>
            <a:r>
              <a:rPr lang="en-US" sz="1200" dirty="0"/>
              <a:t> </a:t>
            </a:r>
            <a:r>
              <a:rPr lang="en-US" sz="1200" dirty="0">
                <a:hlinkClick r:id="rId7" action="ppaction://hlinksldjump">
                  <a:extLst>
                    <a:ext uri="{A12FA001-AC4F-418D-AE19-62706E023703}">
                      <ahyp:hlinkClr xmlns:ahyp="http://schemas.microsoft.com/office/drawing/2018/hyperlinkcolor" val="tx"/>
                    </a:ext>
                  </a:extLst>
                </a:hlinkClick>
              </a:rPr>
              <a:t>Create Scenario</a:t>
            </a:r>
            <a:endParaRPr lang="en-US" sz="1200" dirty="0"/>
          </a:p>
          <a:p>
            <a:pPr marL="228600" indent="-228600">
              <a:buFont typeface="+mj-lt"/>
              <a:buAutoNum type="arabicPeriod"/>
            </a:pPr>
            <a:r>
              <a:rPr lang="en-US" sz="1200" dirty="0"/>
              <a:t> </a:t>
            </a:r>
            <a:r>
              <a:rPr lang="en-US" sz="1200" dirty="0">
                <a:hlinkClick r:id="rId8" action="ppaction://hlinksldjump">
                  <a:extLst>
                    <a:ext uri="{A12FA001-AC4F-418D-AE19-62706E023703}">
                      <ahyp:hlinkClr xmlns:ahyp="http://schemas.microsoft.com/office/drawing/2018/hyperlinkcolor" val="tx"/>
                    </a:ext>
                  </a:extLst>
                </a:hlinkClick>
              </a:rPr>
              <a:t>Historical Spend Rate with Historical Allocation </a:t>
            </a:r>
            <a:endParaRPr lang="en-US" sz="1200" dirty="0"/>
          </a:p>
          <a:p>
            <a:pPr marL="228600" indent="-228600">
              <a:buFont typeface="+mj-lt"/>
              <a:buAutoNum type="arabicPeriod"/>
            </a:pPr>
            <a:r>
              <a:rPr lang="en-US" sz="1200" b="1" dirty="0">
                <a:solidFill>
                  <a:schemeClr val="accent1"/>
                </a:solidFill>
              </a:rPr>
              <a:t> </a:t>
            </a:r>
            <a:r>
              <a:rPr lang="en-US" sz="1200" b="1" dirty="0">
                <a:solidFill>
                  <a:schemeClr val="accent1"/>
                </a:solidFill>
                <a:hlinkClick r:id="rId9" action="ppaction://hlinksldjump">
                  <a:extLst>
                    <a:ext uri="{A12FA001-AC4F-418D-AE19-62706E023703}">
                      <ahyp:hlinkClr xmlns:ahyp="http://schemas.microsoft.com/office/drawing/2018/hyperlinkcolor" val="tx"/>
                    </a:ext>
                  </a:extLst>
                </a:hlinkClick>
              </a:rPr>
              <a:t>Historical Spend Rate with Optimal Allocation</a:t>
            </a:r>
            <a:endParaRPr lang="en-US" sz="1200" b="1" dirty="0">
              <a:solidFill>
                <a:schemeClr val="accent1"/>
              </a:solidFill>
            </a:endParaRPr>
          </a:p>
          <a:p>
            <a:pPr marL="228600" indent="-228600">
              <a:buFont typeface="+mj-lt"/>
              <a:buAutoNum type="arabicPeriod"/>
            </a:pPr>
            <a:r>
              <a:rPr lang="en-US" sz="1200" dirty="0"/>
              <a:t> </a:t>
            </a:r>
            <a:r>
              <a:rPr lang="en-US" sz="1200" dirty="0">
                <a:hlinkClick r:id="rId10" action="ppaction://hlinksldjump"/>
              </a:rPr>
              <a:t>Profit Maximization</a:t>
            </a:r>
            <a:endParaRPr lang="en-US" sz="1200" dirty="0"/>
          </a:p>
          <a:p>
            <a:pPr marL="228600" indent="-228600">
              <a:buFont typeface="+mj-lt"/>
              <a:buAutoNum type="arabicPeriod"/>
            </a:pPr>
            <a:r>
              <a:rPr lang="en-US" sz="1200" dirty="0"/>
              <a:t> </a:t>
            </a:r>
            <a:r>
              <a:rPr lang="en-US" sz="1200" dirty="0">
                <a:hlinkClick r:id="rId11" action="ppaction://hlinksldjump"/>
              </a:rPr>
              <a:t>Budget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hlinkClick r:id="rId11" action="ppaction://hlinksldjump"/>
              </a:rPr>
              <a:t>Budget Planner with Optimal Allocation</a:t>
            </a:r>
            <a:endParaRPr lang="en-US" sz="1200" dirty="0">
              <a:solidFill>
                <a:schemeClr val="tx2"/>
              </a:solidFill>
            </a:endParaRPr>
          </a:p>
          <a:p>
            <a:pPr marL="228600" indent="-228600">
              <a:buFont typeface="+mj-lt"/>
              <a:buAutoNum type="arabicPeriod"/>
            </a:pPr>
            <a:r>
              <a:rPr lang="en-US" sz="1200" dirty="0"/>
              <a:t> </a:t>
            </a:r>
            <a:r>
              <a:rPr lang="en-US" sz="1200" dirty="0">
                <a:hlinkClick r:id="rId12" action="ppaction://hlinksldjump"/>
              </a:rPr>
              <a:t>Budget Planner with Custom Allocation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3" action="ppaction://hlinksldjump"/>
              </a:rPr>
              <a:t>Sales</a:t>
            </a:r>
            <a:r>
              <a:rPr lang="en-US" sz="1200" dirty="0">
                <a:hlinkClick r:id="rId13" action="ppaction://hlinksldjump"/>
              </a:rPr>
              <a: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4" action="ppaction://hlinksldjump"/>
              </a:rPr>
              <a:t>Sales</a:t>
            </a:r>
            <a:r>
              <a:rPr lang="en-US" sz="1200" dirty="0">
                <a:hlinkClick r:id="rId14" action="ppaction://hlinksldjump"/>
              </a:rPr>
              <a:t> Planner with Optimal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5" action="ppaction://hlinksldjump"/>
              </a:rPr>
              <a:t>Sales</a:t>
            </a:r>
            <a:r>
              <a:rPr lang="en-US" sz="1200" dirty="0">
                <a:hlinkClick r:id="rId15" action="ppaction://hlinksldjump"/>
              </a:rPr>
              <a:t> Planner with Custom Allocation</a:t>
            </a:r>
            <a:endParaRPr lang="en-US" sz="1200" dirty="0"/>
          </a:p>
          <a:p>
            <a:pPr marL="228600" indent="-228600">
              <a:buFont typeface="+mj-lt"/>
              <a:buAutoNum type="arabicPeriod"/>
            </a:pPr>
            <a:r>
              <a:rPr lang="en-US" sz="1200" dirty="0">
                <a:hlinkClick r:id="rId16" action="ppaction://hlinksldjump"/>
              </a:rPr>
              <a:t>Save Planning Scenario</a:t>
            </a:r>
            <a:endParaRPr lang="en-US" sz="1200" dirty="0"/>
          </a:p>
          <a:p>
            <a:pPr marL="228600" indent="-228600">
              <a:buFont typeface="+mj-lt"/>
              <a:buAutoNum type="arabicPeriod"/>
            </a:pPr>
            <a:r>
              <a:rPr lang="en-US" sz="1200" dirty="0">
                <a:solidFill>
                  <a:schemeClr val="tx2"/>
                </a:solidFill>
                <a:hlinkClick r:id="rId17" action="ppaction://hlinksldjump"/>
              </a:rPr>
              <a:t> </a:t>
            </a:r>
            <a:r>
              <a:rPr lang="en-US" sz="1200" dirty="0">
                <a:hlinkClick r:id="rId17" action="ppaction://hlinksldjump"/>
              </a:rPr>
              <a:t>Scenario Visualization: Dollar Value Comparison</a:t>
            </a:r>
            <a:endParaRPr lang="en-US" sz="1200" dirty="0"/>
          </a:p>
          <a:p>
            <a:pPr marL="228600" indent="-228600">
              <a:buFont typeface="+mj-lt"/>
              <a:buAutoNum type="arabicPeriod"/>
            </a:pPr>
            <a:r>
              <a:rPr lang="en-US" sz="1200" dirty="0">
                <a:hlinkClick r:id="rId18" action="ppaction://hlinksldjump"/>
              </a:rPr>
              <a:t> Scenario Visualization: Percentage Value Comparison &amp; Extended Explanation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9" action="ppaction://hlinksldjump"/>
              </a:rPr>
              <a:t>Scenario Visualization: Brand Manager &amp; Deep Dive/Analyst Views </a:t>
            </a:r>
            <a:endParaRPr lang="en-US" sz="1200" dirty="0"/>
          </a:p>
          <a:p>
            <a:pPr marL="228600" indent="-228600">
              <a:buFont typeface="+mj-lt"/>
              <a:buAutoNum type="arabicPeriod"/>
            </a:pPr>
            <a:r>
              <a:rPr lang="en-US" sz="1200" dirty="0">
                <a:solidFill>
                  <a:schemeClr val="tx2"/>
                </a:solidFill>
                <a:hlinkClick r:id="rId20" action="ppaction://hlinksldjump"/>
              </a:rPr>
              <a:t>FAQs</a:t>
            </a:r>
            <a:endParaRPr lang="en-US" sz="1200" dirty="0">
              <a:solidFill>
                <a:schemeClr val="tx2"/>
              </a:solidFill>
            </a:endParaRPr>
          </a:p>
          <a:p>
            <a:pPr marL="228600" indent="-228600">
              <a:buFont typeface="+mj-lt"/>
              <a:buAutoNum type="arabicPeriod"/>
            </a:pPr>
            <a:endParaRPr lang="en-US" sz="1200" dirty="0">
              <a:solidFill>
                <a:schemeClr val="tx2"/>
              </a:solidFill>
            </a:endParaRPr>
          </a:p>
        </p:txBody>
      </p:sp>
    </p:spTree>
    <p:extLst>
      <p:ext uri="{BB962C8B-B14F-4D97-AF65-F5344CB8AC3E}">
        <p14:creationId xmlns:p14="http://schemas.microsoft.com/office/powerpoint/2010/main" val="550675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Use Case 2: Historical Spend Rate with Optimal Allocation</a:t>
            </a:r>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a:spcAft>
                <a:spcPts val="600"/>
              </a:spcAft>
            </a:pPr>
            <a:r>
              <a:rPr lang="en-US" sz="1200" dirty="0">
                <a:solidFill>
                  <a:schemeClr val="tx1"/>
                </a:solidFill>
              </a:rPr>
              <a:t>In order to understand and determine how well current levels of historical spend rate will project out into the future based on an theoretical, optimal spend allocation determined by the model: </a:t>
            </a:r>
          </a:p>
          <a:p>
            <a:pPr marL="228600" indent="-228600">
              <a:spcAft>
                <a:spcPts val="600"/>
              </a:spcAft>
              <a:buAutoNum type="arabicPeriod"/>
            </a:pPr>
            <a:r>
              <a:rPr lang="en-US" sz="1200" dirty="0">
                <a:solidFill>
                  <a:schemeClr val="tx1"/>
                </a:solidFill>
              </a:rPr>
              <a:t>First Select </a:t>
            </a:r>
            <a:r>
              <a:rPr lang="en-US" sz="1200" b="1" dirty="0">
                <a:solidFill>
                  <a:schemeClr val="tx1"/>
                </a:solidFill>
              </a:rPr>
              <a:t>Historical Spend Rate</a:t>
            </a:r>
            <a:r>
              <a:rPr lang="en-US" sz="1200" dirty="0">
                <a:solidFill>
                  <a:schemeClr val="tx1"/>
                </a:solidFill>
              </a:rPr>
              <a:t>. The Total </a:t>
            </a:r>
            <a:r>
              <a:rPr lang="en-US" sz="1200" b="1" dirty="0">
                <a:solidFill>
                  <a:schemeClr val="tx1"/>
                </a:solidFill>
              </a:rPr>
              <a:t>Historical Spend </a:t>
            </a:r>
            <a:r>
              <a:rPr lang="en-US" sz="1200" dirty="0">
                <a:solidFill>
                  <a:schemeClr val="tx1"/>
                </a:solidFill>
              </a:rPr>
              <a:t>is computed as per planning period i.e., </a:t>
            </a:r>
            <a:r>
              <a:rPr lang="en-US" sz="1200" b="1" dirty="0">
                <a:solidFill>
                  <a:schemeClr val="tx1"/>
                </a:solidFill>
              </a:rPr>
              <a:t>Planning Period</a:t>
            </a:r>
            <a:r>
              <a:rPr lang="en-US" sz="1200" dirty="0">
                <a:solidFill>
                  <a:schemeClr val="tx1"/>
                </a:solidFill>
              </a:rPr>
              <a:t> end date – start date.</a:t>
            </a:r>
          </a:p>
          <a:p>
            <a:pPr marL="228600" indent="-228600">
              <a:spcAft>
                <a:spcPts val="600"/>
              </a:spcAft>
              <a:buAutoNum type="arabicPeriod"/>
            </a:pPr>
            <a:r>
              <a:rPr lang="en-US" sz="1200" dirty="0">
                <a:solidFill>
                  <a:schemeClr val="tx1"/>
                </a:solidFill>
              </a:rPr>
              <a:t>Next, select </a:t>
            </a:r>
            <a:r>
              <a:rPr lang="en-US" sz="1200" b="1" dirty="0">
                <a:solidFill>
                  <a:schemeClr val="tx1"/>
                </a:solidFill>
              </a:rPr>
              <a:t>Optimal</a:t>
            </a:r>
            <a:r>
              <a:rPr lang="en-US" sz="1200" dirty="0">
                <a:solidFill>
                  <a:schemeClr val="tx1"/>
                </a:solidFill>
              </a:rPr>
              <a:t> to enable the model to determine optimal spend levels across channels based on the Historical Spend rate and the historical spend as allocated.  </a:t>
            </a:r>
          </a:p>
          <a:p>
            <a:pPr marL="228600" indent="-228600">
              <a:spcAft>
                <a:spcPts val="600"/>
              </a:spcAft>
              <a:buFontTx/>
              <a:buAutoNum type="arabicPeriod"/>
            </a:pPr>
            <a:r>
              <a:rPr lang="en-US" sz="1200" dirty="0">
                <a:solidFill>
                  <a:schemeClr val="tx1"/>
                </a:solidFill>
              </a:rPr>
              <a:t>The user also has the opportunity to enter </a:t>
            </a:r>
            <a:r>
              <a:rPr lang="en-US" sz="1200" b="1" dirty="0">
                <a:solidFill>
                  <a:schemeClr val="tx1"/>
                </a:solidFill>
              </a:rPr>
              <a:t>Max Spend </a:t>
            </a:r>
            <a:r>
              <a:rPr lang="en-US" sz="1200" dirty="0">
                <a:solidFill>
                  <a:schemeClr val="tx1"/>
                </a:solidFill>
              </a:rPr>
              <a:t>constraints, if so desired.</a:t>
            </a:r>
          </a:p>
          <a:p>
            <a:pPr marL="228600" indent="-228600">
              <a:spcAft>
                <a:spcPts val="600"/>
              </a:spcAft>
              <a:buFontTx/>
              <a:buAutoNum type="arabicPeriod"/>
            </a:pPr>
            <a:r>
              <a:rPr lang="en-US" sz="1200" dirty="0">
                <a:solidFill>
                  <a:schemeClr val="tx1"/>
                </a:solidFill>
              </a:rPr>
              <a:t>Click to </a:t>
            </a:r>
            <a:r>
              <a:rPr lang="en-US" sz="1200" b="1" dirty="0">
                <a:solidFill>
                  <a:schemeClr val="tx1"/>
                </a:solidFill>
              </a:rPr>
              <a:t>Save and Run </a:t>
            </a:r>
            <a:r>
              <a:rPr lang="en-US" sz="1200" dirty="0">
                <a:solidFill>
                  <a:schemeClr val="tx1"/>
                </a:solidFill>
              </a:rPr>
              <a:t>the scenario.</a:t>
            </a:r>
          </a:p>
          <a:p>
            <a:endParaRPr lang="en-US" sz="1200" dirty="0">
              <a:solidFill>
                <a:schemeClr val="accent4"/>
              </a:solidFill>
            </a:endParaRPr>
          </a:p>
          <a:p>
            <a:pPr>
              <a:spcAft>
                <a:spcPts val="600"/>
              </a:spcAft>
            </a:pPr>
            <a:endParaRPr lang="en-US" sz="1200" dirty="0">
              <a:solidFill>
                <a:schemeClr val="accent4"/>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pic>
        <p:nvPicPr>
          <p:cNvPr id="5" name="Picture 4">
            <a:extLst>
              <a:ext uri="{FF2B5EF4-FFF2-40B4-BE49-F238E27FC236}">
                <a16:creationId xmlns:a16="http://schemas.microsoft.com/office/drawing/2014/main" id="{2F9E1D58-89B2-4C38-8797-8F411F0DC19E}"/>
              </a:ext>
            </a:extLst>
          </p:cNvPr>
          <p:cNvPicPr>
            <a:picLocks noChangeAspect="1"/>
          </p:cNvPicPr>
          <p:nvPr/>
        </p:nvPicPr>
        <p:blipFill>
          <a:blip r:embed="rId3"/>
          <a:stretch>
            <a:fillRect/>
          </a:stretch>
        </p:blipFill>
        <p:spPr>
          <a:xfrm>
            <a:off x="914401" y="1481324"/>
            <a:ext cx="6172200" cy="3243076"/>
          </a:xfrm>
          <a:prstGeom prst="rect">
            <a:avLst/>
          </a:prstGeom>
        </p:spPr>
      </p:pic>
      <p:sp>
        <p:nvSpPr>
          <p:cNvPr id="15" name="Oval 14">
            <a:extLst>
              <a:ext uri="{FF2B5EF4-FFF2-40B4-BE49-F238E27FC236}">
                <a16:creationId xmlns:a16="http://schemas.microsoft.com/office/drawing/2014/main" id="{C987AA1B-6A37-4FD1-A456-12A020BBBAC3}"/>
              </a:ext>
            </a:extLst>
          </p:cNvPr>
          <p:cNvSpPr/>
          <p:nvPr/>
        </p:nvSpPr>
        <p:spPr>
          <a:xfrm>
            <a:off x="838200" y="16002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16" name="Oval 15">
            <a:extLst>
              <a:ext uri="{FF2B5EF4-FFF2-40B4-BE49-F238E27FC236}">
                <a16:creationId xmlns:a16="http://schemas.microsoft.com/office/drawing/2014/main" id="{7A9C2E24-7A47-43A4-BAA2-675F2680B6B0}"/>
              </a:ext>
            </a:extLst>
          </p:cNvPr>
          <p:cNvSpPr/>
          <p:nvPr/>
        </p:nvSpPr>
        <p:spPr>
          <a:xfrm>
            <a:off x="2971800" y="24384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
        <p:nvSpPr>
          <p:cNvPr id="17" name="Oval 16">
            <a:extLst>
              <a:ext uri="{FF2B5EF4-FFF2-40B4-BE49-F238E27FC236}">
                <a16:creationId xmlns:a16="http://schemas.microsoft.com/office/drawing/2014/main" id="{5A6C599D-23F6-43E9-8AF5-D82DB5C6BABB}"/>
              </a:ext>
            </a:extLst>
          </p:cNvPr>
          <p:cNvSpPr/>
          <p:nvPr/>
        </p:nvSpPr>
        <p:spPr>
          <a:xfrm>
            <a:off x="5154930" y="43929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3</a:t>
            </a:r>
          </a:p>
        </p:txBody>
      </p:sp>
      <p:sp>
        <p:nvSpPr>
          <p:cNvPr id="22" name="Oval 21">
            <a:extLst>
              <a:ext uri="{FF2B5EF4-FFF2-40B4-BE49-F238E27FC236}">
                <a16:creationId xmlns:a16="http://schemas.microsoft.com/office/drawing/2014/main" id="{BAE276B5-5EC2-4E1D-9880-A69715298B02}"/>
              </a:ext>
            </a:extLst>
          </p:cNvPr>
          <p:cNvSpPr/>
          <p:nvPr/>
        </p:nvSpPr>
        <p:spPr>
          <a:xfrm>
            <a:off x="3440430" y="45072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4</a:t>
            </a:r>
          </a:p>
        </p:txBody>
      </p:sp>
    </p:spTree>
    <p:extLst>
      <p:ext uri="{BB962C8B-B14F-4D97-AF65-F5344CB8AC3E}">
        <p14:creationId xmlns:p14="http://schemas.microsoft.com/office/powerpoint/2010/main" val="2011504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53"/>
          </p:nvPr>
        </p:nvPicPr>
        <p:blipFill>
          <a:blip r:embed="rId2" cstate="email">
            <a:extLst>
              <a:ext uri="{28A0092B-C50C-407E-A947-70E740481C1C}">
                <a14:useLocalDpi xmlns:a14="http://schemas.microsoft.com/office/drawing/2010/main"/>
              </a:ext>
            </a:extLst>
          </a:blip>
          <a:srcRect/>
          <a:stretch>
            <a:fillRect/>
          </a:stretch>
        </p:blipFill>
        <p:spPr>
          <a:xfrm>
            <a:off x="-1" y="0"/>
            <a:ext cx="6299201" cy="6858000"/>
          </a:xfrm>
        </p:spPr>
      </p:pic>
      <p:sp>
        <p:nvSpPr>
          <p:cNvPr id="7" name="Rectangle 6"/>
          <p:cNvSpPr/>
          <p:nvPr/>
        </p:nvSpPr>
        <p:spPr>
          <a:xfrm>
            <a:off x="12122728" y="0"/>
            <a:ext cx="73152"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7"/>
          <p:cNvSpPr>
            <a:spLocks noGrp="1"/>
          </p:cNvSpPr>
          <p:nvPr>
            <p:ph type="title"/>
          </p:nvPr>
        </p:nvSpPr>
        <p:spPr>
          <a:xfrm>
            <a:off x="6629400" y="114300"/>
            <a:ext cx="4092347" cy="685799"/>
          </a:xfrm>
        </p:spPr>
        <p:txBody>
          <a:bodyPr lIns="0" rIns="0" anchor="t">
            <a:normAutofit fontScale="90000"/>
          </a:bodyPr>
          <a:lstStyle/>
          <a:p>
            <a:r>
              <a:rPr lang="en-US" dirty="0">
                <a:latin typeface="Franklin Gothic Book" panose="020B0503020102020204" pitchFamily="34" charset="0"/>
              </a:rPr>
              <a:t>Content</a:t>
            </a:r>
          </a:p>
        </p:txBody>
      </p:sp>
      <p:sp>
        <p:nvSpPr>
          <p:cNvPr id="12" name="Subtitle 8"/>
          <p:cNvSpPr>
            <a:spLocks noGrp="1"/>
          </p:cNvSpPr>
          <p:nvPr>
            <p:ph type="subTitle" idx="13"/>
          </p:nvPr>
        </p:nvSpPr>
        <p:spPr>
          <a:xfrm>
            <a:off x="6553200" y="880455"/>
            <a:ext cx="5493328" cy="5852884"/>
          </a:xfrm>
        </p:spPr>
        <p:txBody>
          <a:bodyPr vert="horz" wrap="square" lIns="0" tIns="45720" rIns="0" bIns="45720" rtlCol="0" anchor="t">
            <a:spAutoFit/>
          </a:bodyPr>
          <a:lstStyle/>
          <a:p>
            <a:pPr marL="228600" indent="-228600">
              <a:buFont typeface="+mj-lt"/>
              <a:buAutoNum type="arabicPeriod"/>
            </a:pPr>
            <a:r>
              <a:rPr lang="en-US" sz="1200" dirty="0">
                <a:hlinkClick r:id="rId3" action="ppaction://hlinksldjump">
                  <a:extLst>
                    <a:ext uri="{A12FA001-AC4F-418D-AE19-62706E023703}">
                      <ahyp:hlinkClr xmlns:ahyp="http://schemas.microsoft.com/office/drawing/2018/hyperlinkcolor" val="tx"/>
                    </a:ext>
                  </a:extLst>
                </a:hlinkClick>
              </a:rPr>
              <a:t> Business Process Overview</a:t>
            </a:r>
            <a:endParaRPr lang="en-US" sz="1200" dirty="0"/>
          </a:p>
          <a:p>
            <a:pPr marL="228600" indent="-228600">
              <a:buFont typeface="+mj-lt"/>
              <a:buAutoNum type="arabicPeriod"/>
            </a:pPr>
            <a:r>
              <a:rPr lang="en-US" sz="1200" dirty="0">
                <a:hlinkClick r:id="rId4" action="ppaction://hlinksldjump">
                  <a:extLst>
                    <a:ext uri="{A12FA001-AC4F-418D-AE19-62706E023703}">
                      <ahyp:hlinkClr xmlns:ahyp="http://schemas.microsoft.com/office/drawing/2018/hyperlinkcolor" val="tx"/>
                    </a:ext>
                  </a:extLst>
                </a:hlinkClick>
              </a:rPr>
              <a:t> User Login and User Access</a:t>
            </a:r>
            <a:endParaRPr lang="en-US" sz="1200" dirty="0"/>
          </a:p>
          <a:p>
            <a:pPr marL="228600" indent="-228600">
              <a:buFont typeface="+mj-lt"/>
              <a:buAutoNum type="arabicPeriod"/>
            </a:pPr>
            <a:r>
              <a:rPr lang="en-US" sz="1200" dirty="0"/>
              <a:t> </a:t>
            </a:r>
            <a:r>
              <a:rPr lang="en-US" sz="1200" dirty="0">
                <a:hlinkClick r:id="rId5" action="ppaction://hlinksldjump"/>
              </a:rPr>
              <a:t>Open New Planning Session</a:t>
            </a:r>
            <a:endParaRPr lang="en-US" sz="1200" dirty="0"/>
          </a:p>
          <a:p>
            <a:pPr marL="228600" indent="-228600">
              <a:buFont typeface="+mj-lt"/>
              <a:buAutoNum type="arabicPeriod"/>
            </a:pPr>
            <a:r>
              <a:rPr lang="en-US" sz="1200" dirty="0"/>
              <a:t> </a:t>
            </a:r>
            <a:r>
              <a:rPr lang="en-US" sz="1200" dirty="0">
                <a:hlinkClick r:id="rId6" action="ppaction://hlinksldjump"/>
              </a:rPr>
              <a:t>Data Load</a:t>
            </a:r>
            <a:endParaRPr lang="en-US" sz="1200" dirty="0"/>
          </a:p>
          <a:p>
            <a:pPr marL="228600" indent="-228600">
              <a:buFont typeface="+mj-lt"/>
              <a:buAutoNum type="arabicPeriod"/>
            </a:pPr>
            <a:r>
              <a:rPr lang="en-US" sz="1200" dirty="0"/>
              <a:t> </a:t>
            </a:r>
            <a:r>
              <a:rPr lang="en-US" sz="1200" dirty="0">
                <a:hlinkClick r:id="rId7" action="ppaction://hlinksldjump">
                  <a:extLst>
                    <a:ext uri="{A12FA001-AC4F-418D-AE19-62706E023703}">
                      <ahyp:hlinkClr xmlns:ahyp="http://schemas.microsoft.com/office/drawing/2018/hyperlinkcolor" val="tx"/>
                    </a:ext>
                  </a:extLst>
                </a:hlinkClick>
              </a:rPr>
              <a:t>Create Scenario</a:t>
            </a:r>
            <a:endParaRPr lang="en-US" sz="1200" dirty="0"/>
          </a:p>
          <a:p>
            <a:pPr marL="228600" indent="-228600">
              <a:buFont typeface="+mj-lt"/>
              <a:buAutoNum type="arabicPeriod"/>
            </a:pPr>
            <a:r>
              <a:rPr lang="en-US" sz="1200" dirty="0"/>
              <a:t> </a:t>
            </a:r>
            <a:r>
              <a:rPr lang="en-US" sz="1200" dirty="0">
                <a:hlinkClick r:id="rId8" action="ppaction://hlinksldjump"/>
              </a:rPr>
              <a:t>Historical Spend Rate with Historical Allocation</a:t>
            </a:r>
            <a:r>
              <a:rPr lang="en-US" sz="1200" dirty="0">
                <a:solidFill>
                  <a:schemeClr val="tx2"/>
                </a:solidFill>
                <a:hlinkClick r:id="rId8" action="ppaction://hlinksldjump"/>
              </a:rPr>
              <a:t> </a:t>
            </a:r>
            <a:endParaRPr lang="en-US" sz="1200" dirty="0">
              <a:solidFill>
                <a:schemeClr val="tx2"/>
              </a:solidFill>
            </a:endParaRPr>
          </a:p>
          <a:p>
            <a:pPr marL="228600" indent="-228600">
              <a:buFont typeface="+mj-lt"/>
              <a:buAutoNum type="arabicPeriod"/>
            </a:pPr>
            <a:r>
              <a:rPr lang="en-US" sz="1200" dirty="0"/>
              <a:t> </a:t>
            </a:r>
            <a:r>
              <a:rPr lang="en-US" sz="1200" dirty="0">
                <a:hlinkClick r:id="rId9" action="ppaction://hlinksldjump"/>
              </a:rPr>
              <a:t>Historical Spend Rate with Optimal Allocation</a:t>
            </a:r>
            <a:endParaRPr lang="en-US" sz="1200" dirty="0"/>
          </a:p>
          <a:p>
            <a:pPr marL="228600" indent="-228600">
              <a:buFont typeface="+mj-lt"/>
              <a:buAutoNum type="arabicPeriod"/>
            </a:pPr>
            <a:r>
              <a:rPr lang="en-US" sz="1200" b="1" dirty="0">
                <a:solidFill>
                  <a:schemeClr val="accent1"/>
                </a:solidFill>
              </a:rPr>
              <a:t> </a:t>
            </a:r>
            <a:r>
              <a:rPr lang="en-US" sz="1200" b="1" dirty="0">
                <a:solidFill>
                  <a:schemeClr val="accent1"/>
                </a:solidFill>
                <a:hlinkClick r:id="rId10" action="ppaction://hlinksldjump">
                  <a:extLst>
                    <a:ext uri="{A12FA001-AC4F-418D-AE19-62706E023703}">
                      <ahyp:hlinkClr xmlns:ahyp="http://schemas.microsoft.com/office/drawing/2018/hyperlinkcolor" val="tx"/>
                    </a:ext>
                  </a:extLst>
                </a:hlinkClick>
              </a:rPr>
              <a:t>Profit Maximization</a:t>
            </a:r>
            <a:endParaRPr lang="en-US" sz="1200" b="1" dirty="0">
              <a:solidFill>
                <a:schemeClr val="accent1"/>
              </a:solidFill>
            </a:endParaRPr>
          </a:p>
          <a:p>
            <a:pPr marL="228600" indent="-228600">
              <a:buFont typeface="+mj-lt"/>
              <a:buAutoNum type="arabicPeriod"/>
            </a:pPr>
            <a:r>
              <a:rPr lang="en-US" sz="1200" dirty="0"/>
              <a:t> </a:t>
            </a:r>
            <a:r>
              <a:rPr lang="en-US" sz="1200" dirty="0">
                <a:hlinkClick r:id="rId11" action="ppaction://hlinksldjump"/>
              </a:rPr>
              <a:t>Budget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hlinkClick r:id="rId11" action="ppaction://hlinksldjump"/>
              </a:rPr>
              <a:t>Budget Planner with Optimal Allocation</a:t>
            </a:r>
            <a:endParaRPr lang="en-US" sz="1200" dirty="0">
              <a:solidFill>
                <a:schemeClr val="tx2"/>
              </a:solidFill>
            </a:endParaRPr>
          </a:p>
          <a:p>
            <a:pPr marL="228600" indent="-228600">
              <a:buFont typeface="+mj-lt"/>
              <a:buAutoNum type="arabicPeriod"/>
            </a:pPr>
            <a:r>
              <a:rPr lang="en-US" sz="1200" dirty="0"/>
              <a:t> </a:t>
            </a:r>
            <a:r>
              <a:rPr lang="en-US" sz="1200" dirty="0">
                <a:hlinkClick r:id="rId12" action="ppaction://hlinksldjump"/>
              </a:rPr>
              <a:t>Budget Planner with Custom Allocation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3" action="ppaction://hlinksldjump"/>
              </a:rPr>
              <a:t>Sales</a:t>
            </a:r>
            <a:r>
              <a:rPr lang="en-US" sz="1200" dirty="0">
                <a:hlinkClick r:id="rId13" action="ppaction://hlinksldjump"/>
              </a:rPr>
              <a: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4" action="ppaction://hlinksldjump"/>
              </a:rPr>
              <a:t>Sales</a:t>
            </a:r>
            <a:r>
              <a:rPr lang="en-US" sz="1200" dirty="0">
                <a:hlinkClick r:id="rId14" action="ppaction://hlinksldjump"/>
              </a:rPr>
              <a:t> Planner with Optimal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5" action="ppaction://hlinksldjump"/>
              </a:rPr>
              <a:t>Sales</a:t>
            </a:r>
            <a:r>
              <a:rPr lang="en-US" sz="1200" dirty="0">
                <a:hlinkClick r:id="rId15" action="ppaction://hlinksldjump"/>
              </a:rPr>
              <a:t> Planner with Custom Allocation</a:t>
            </a:r>
            <a:endParaRPr lang="en-US" sz="1200" dirty="0"/>
          </a:p>
          <a:p>
            <a:pPr marL="228600" indent="-228600">
              <a:buFont typeface="+mj-lt"/>
              <a:buAutoNum type="arabicPeriod"/>
            </a:pPr>
            <a:r>
              <a:rPr lang="en-US" sz="1200" dirty="0">
                <a:solidFill>
                  <a:schemeClr val="tx2"/>
                </a:solidFill>
              </a:rPr>
              <a:t> </a:t>
            </a:r>
            <a:r>
              <a:rPr lang="en-US" sz="1200" dirty="0">
                <a:hlinkClick r:id="rId16" action="ppaction://hlinksldjump"/>
              </a:rPr>
              <a:t>Save Planning Scenario</a:t>
            </a:r>
            <a:endParaRPr lang="en-US" sz="1200" dirty="0"/>
          </a:p>
          <a:p>
            <a:pPr marL="228600" indent="-228600">
              <a:buFont typeface="+mj-lt"/>
              <a:buAutoNum type="arabicPeriod"/>
            </a:pPr>
            <a:r>
              <a:rPr lang="en-US" sz="1200" dirty="0">
                <a:solidFill>
                  <a:schemeClr val="tx2"/>
                </a:solidFill>
                <a:hlinkClick r:id="rId17" action="ppaction://hlinksldjump"/>
              </a:rPr>
              <a:t> </a:t>
            </a:r>
            <a:r>
              <a:rPr lang="en-US" sz="1200" dirty="0">
                <a:hlinkClick r:id="rId17" action="ppaction://hlinksldjump"/>
              </a:rPr>
              <a:t>Scenario Visualization: Dollar Value Comparison</a:t>
            </a:r>
            <a:endParaRPr lang="en-US" sz="1200" dirty="0"/>
          </a:p>
          <a:p>
            <a:pPr marL="228600" indent="-228600">
              <a:buFont typeface="+mj-lt"/>
              <a:buAutoNum type="arabicPeriod"/>
            </a:pPr>
            <a:r>
              <a:rPr lang="en-US" sz="1200" dirty="0">
                <a:hlinkClick r:id="rId18" action="ppaction://hlinksldjump"/>
              </a:rPr>
              <a:t> Scenario Visualization: Percentage Value Comparison &amp; Extended Explanation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9" action="ppaction://hlinksldjump"/>
              </a:rPr>
              <a:t>Scenario Visualization: Brand Manager &amp; Deep Dive/Analyst Views </a:t>
            </a:r>
            <a:endParaRPr lang="en-US" sz="1200" dirty="0"/>
          </a:p>
          <a:p>
            <a:pPr marL="228600" indent="-228600">
              <a:buFont typeface="+mj-lt"/>
              <a:buAutoNum type="arabicPeriod"/>
            </a:pPr>
            <a:r>
              <a:rPr lang="en-US" sz="1200" dirty="0">
                <a:solidFill>
                  <a:schemeClr val="tx2"/>
                </a:solidFill>
                <a:hlinkClick r:id="rId20" action="ppaction://hlinksldjump"/>
              </a:rPr>
              <a:t>FAQs</a:t>
            </a:r>
            <a:endParaRPr lang="en-US" sz="1200" dirty="0">
              <a:solidFill>
                <a:schemeClr val="tx2"/>
              </a:solidFill>
            </a:endParaRPr>
          </a:p>
          <a:p>
            <a:pPr marL="228600" indent="-228600">
              <a:buFont typeface="+mj-lt"/>
              <a:buAutoNum type="arabicPeriod"/>
            </a:pPr>
            <a:endParaRPr lang="en-US" sz="1200" dirty="0">
              <a:solidFill>
                <a:schemeClr val="tx2"/>
              </a:solidFill>
            </a:endParaRPr>
          </a:p>
        </p:txBody>
      </p:sp>
    </p:spTree>
    <p:extLst>
      <p:ext uri="{BB962C8B-B14F-4D97-AF65-F5344CB8AC3E}">
        <p14:creationId xmlns:p14="http://schemas.microsoft.com/office/powerpoint/2010/main" val="4212628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Use Case 3: Profit Maximization</a:t>
            </a:r>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8600" indent="-228600">
              <a:spcAft>
                <a:spcPts val="600"/>
              </a:spcAft>
              <a:buFontTx/>
              <a:buAutoNum type="arabicPeriod"/>
            </a:pPr>
            <a:r>
              <a:rPr lang="en-US" sz="1200" dirty="0">
                <a:solidFill>
                  <a:schemeClr val="tx1"/>
                </a:solidFill>
              </a:rPr>
              <a:t>In order to run a scenario to maximize profits based on a model determined, theoretical upper bound. This provides an assessment of what maximum profits would occur in an ideal, optimal, theoretical situation: Select </a:t>
            </a:r>
            <a:r>
              <a:rPr lang="en-US" sz="1200" b="1" dirty="0">
                <a:solidFill>
                  <a:schemeClr val="tx1"/>
                </a:solidFill>
              </a:rPr>
              <a:t>Profit Maximization</a:t>
            </a:r>
            <a:r>
              <a:rPr lang="en-US" sz="1200" dirty="0">
                <a:solidFill>
                  <a:schemeClr val="tx1"/>
                </a:solidFill>
              </a:rPr>
              <a:t>. No other Spend Allocation options will be allowed.  The model will allocate historical spend optimally in order to maximize profits. </a:t>
            </a:r>
          </a:p>
          <a:p>
            <a:pPr marL="228600" indent="-228600">
              <a:spcAft>
                <a:spcPts val="600"/>
              </a:spcAft>
              <a:buFontTx/>
              <a:buAutoNum type="arabicPeriod"/>
            </a:pPr>
            <a:r>
              <a:rPr lang="en-US" sz="1200" dirty="0">
                <a:solidFill>
                  <a:schemeClr val="tx1"/>
                </a:solidFill>
              </a:rPr>
              <a:t>The Total </a:t>
            </a:r>
            <a:r>
              <a:rPr lang="en-US" sz="1200" b="1" dirty="0">
                <a:solidFill>
                  <a:schemeClr val="tx1"/>
                </a:solidFill>
              </a:rPr>
              <a:t>Historical Spend </a:t>
            </a:r>
            <a:r>
              <a:rPr lang="en-US" sz="1200" dirty="0">
                <a:solidFill>
                  <a:schemeClr val="tx1"/>
                </a:solidFill>
              </a:rPr>
              <a:t>is computed as per planning period i.e., </a:t>
            </a:r>
            <a:r>
              <a:rPr lang="en-US" sz="1200" b="1" dirty="0">
                <a:solidFill>
                  <a:schemeClr val="tx1"/>
                </a:solidFill>
              </a:rPr>
              <a:t>Planning Period</a:t>
            </a:r>
            <a:r>
              <a:rPr lang="en-US" sz="1200" dirty="0">
                <a:solidFill>
                  <a:schemeClr val="tx1"/>
                </a:solidFill>
              </a:rPr>
              <a:t> end date – start date </a:t>
            </a:r>
          </a:p>
          <a:p>
            <a:pPr marL="228600" indent="-228600">
              <a:spcAft>
                <a:spcPts val="600"/>
              </a:spcAft>
              <a:buFontTx/>
              <a:buAutoNum type="arabicPeriod"/>
            </a:pPr>
            <a:r>
              <a:rPr lang="en-US" sz="1200" dirty="0">
                <a:solidFill>
                  <a:schemeClr val="tx1"/>
                </a:solidFill>
              </a:rPr>
              <a:t>The user also has the option to allocate Max Spend and </a:t>
            </a:r>
            <a:r>
              <a:rPr lang="en-US" sz="1200" dirty="0" err="1">
                <a:solidFill>
                  <a:schemeClr val="tx1"/>
                </a:solidFill>
              </a:rPr>
              <a:t>mROI</a:t>
            </a:r>
            <a:r>
              <a:rPr lang="en-US" sz="1200" dirty="0">
                <a:solidFill>
                  <a:schemeClr val="tx1"/>
                </a:solidFill>
              </a:rPr>
              <a:t>% targets as constraints in the table prior to running.</a:t>
            </a:r>
          </a:p>
          <a:p>
            <a:pPr marL="228600" indent="-228600">
              <a:spcAft>
                <a:spcPts val="600"/>
              </a:spcAft>
              <a:buFontTx/>
              <a:buAutoNum type="arabicPeriod"/>
            </a:pPr>
            <a:r>
              <a:rPr lang="en-US" sz="1200" dirty="0">
                <a:solidFill>
                  <a:schemeClr val="tx1"/>
                </a:solidFill>
              </a:rPr>
              <a:t>Click to </a:t>
            </a:r>
            <a:r>
              <a:rPr lang="en-US" sz="1200" b="1" dirty="0">
                <a:solidFill>
                  <a:schemeClr val="tx1"/>
                </a:solidFill>
              </a:rPr>
              <a:t>Save and Run </a:t>
            </a:r>
            <a:r>
              <a:rPr lang="en-US" sz="1200" dirty="0">
                <a:solidFill>
                  <a:schemeClr val="tx1"/>
                </a:solidFill>
              </a:rPr>
              <a:t>the scenario.</a:t>
            </a:r>
          </a:p>
          <a:p>
            <a:endParaRPr lang="en-US" sz="1200" dirty="0">
              <a:solidFill>
                <a:schemeClr val="accent4"/>
              </a:solidFill>
            </a:endParaRPr>
          </a:p>
          <a:p>
            <a:pPr>
              <a:spcAft>
                <a:spcPts val="600"/>
              </a:spcAft>
            </a:pPr>
            <a:endParaRPr lang="en-US" sz="1200" dirty="0">
              <a:solidFill>
                <a:schemeClr val="accent4"/>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pic>
        <p:nvPicPr>
          <p:cNvPr id="5" name="Picture 4">
            <a:extLst>
              <a:ext uri="{FF2B5EF4-FFF2-40B4-BE49-F238E27FC236}">
                <a16:creationId xmlns:a16="http://schemas.microsoft.com/office/drawing/2014/main" id="{63AB0D41-BD0C-47E7-853A-0DF44B877EB6}"/>
              </a:ext>
            </a:extLst>
          </p:cNvPr>
          <p:cNvPicPr>
            <a:picLocks noChangeAspect="1"/>
          </p:cNvPicPr>
          <p:nvPr/>
        </p:nvPicPr>
        <p:blipFill>
          <a:blip r:embed="rId3"/>
          <a:stretch>
            <a:fillRect/>
          </a:stretch>
        </p:blipFill>
        <p:spPr>
          <a:xfrm>
            <a:off x="914400" y="1447800"/>
            <a:ext cx="6210300" cy="3255169"/>
          </a:xfrm>
          <a:prstGeom prst="rect">
            <a:avLst/>
          </a:prstGeom>
        </p:spPr>
      </p:pic>
      <p:sp>
        <p:nvSpPr>
          <p:cNvPr id="15" name="Oval 14">
            <a:extLst>
              <a:ext uri="{FF2B5EF4-FFF2-40B4-BE49-F238E27FC236}">
                <a16:creationId xmlns:a16="http://schemas.microsoft.com/office/drawing/2014/main" id="{774F40F7-2A24-427A-8972-DE51C02BFA92}"/>
              </a:ext>
            </a:extLst>
          </p:cNvPr>
          <p:cNvSpPr/>
          <p:nvPr/>
        </p:nvSpPr>
        <p:spPr>
          <a:xfrm>
            <a:off x="925830" y="26022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16" name="Oval 15">
            <a:extLst>
              <a:ext uri="{FF2B5EF4-FFF2-40B4-BE49-F238E27FC236}">
                <a16:creationId xmlns:a16="http://schemas.microsoft.com/office/drawing/2014/main" id="{9D56BD63-C89A-43B7-8BC6-34EB50D7C82C}"/>
              </a:ext>
            </a:extLst>
          </p:cNvPr>
          <p:cNvSpPr/>
          <p:nvPr/>
        </p:nvSpPr>
        <p:spPr>
          <a:xfrm>
            <a:off x="5867400" y="27546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
        <p:nvSpPr>
          <p:cNvPr id="18" name="Oval 17">
            <a:extLst>
              <a:ext uri="{FF2B5EF4-FFF2-40B4-BE49-F238E27FC236}">
                <a16:creationId xmlns:a16="http://schemas.microsoft.com/office/drawing/2014/main" id="{256D8344-AF3B-4A52-8E88-A8A3C41D62C0}"/>
              </a:ext>
            </a:extLst>
          </p:cNvPr>
          <p:cNvSpPr/>
          <p:nvPr/>
        </p:nvSpPr>
        <p:spPr>
          <a:xfrm>
            <a:off x="5840730" y="43548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3</a:t>
            </a:r>
          </a:p>
        </p:txBody>
      </p:sp>
      <p:sp>
        <p:nvSpPr>
          <p:cNvPr id="19" name="Oval 18">
            <a:extLst>
              <a:ext uri="{FF2B5EF4-FFF2-40B4-BE49-F238E27FC236}">
                <a16:creationId xmlns:a16="http://schemas.microsoft.com/office/drawing/2014/main" id="{7FFD189B-481A-4EE7-8420-6DD13F977D45}"/>
              </a:ext>
            </a:extLst>
          </p:cNvPr>
          <p:cNvSpPr/>
          <p:nvPr/>
        </p:nvSpPr>
        <p:spPr>
          <a:xfrm>
            <a:off x="3821430" y="44310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4</a:t>
            </a:r>
          </a:p>
        </p:txBody>
      </p:sp>
    </p:spTree>
    <p:extLst>
      <p:ext uri="{BB962C8B-B14F-4D97-AF65-F5344CB8AC3E}">
        <p14:creationId xmlns:p14="http://schemas.microsoft.com/office/powerpoint/2010/main" val="3309224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53"/>
          </p:nvPr>
        </p:nvPicPr>
        <p:blipFill>
          <a:blip r:embed="rId2" cstate="email">
            <a:extLst>
              <a:ext uri="{28A0092B-C50C-407E-A947-70E740481C1C}">
                <a14:useLocalDpi xmlns:a14="http://schemas.microsoft.com/office/drawing/2010/main"/>
              </a:ext>
            </a:extLst>
          </a:blip>
          <a:srcRect/>
          <a:stretch>
            <a:fillRect/>
          </a:stretch>
        </p:blipFill>
        <p:spPr>
          <a:xfrm>
            <a:off x="-1" y="0"/>
            <a:ext cx="6299201" cy="6858000"/>
          </a:xfrm>
        </p:spPr>
      </p:pic>
      <p:sp>
        <p:nvSpPr>
          <p:cNvPr id="7" name="Rectangle 6"/>
          <p:cNvSpPr/>
          <p:nvPr/>
        </p:nvSpPr>
        <p:spPr>
          <a:xfrm>
            <a:off x="12122728" y="0"/>
            <a:ext cx="73152"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7"/>
          <p:cNvSpPr>
            <a:spLocks noGrp="1"/>
          </p:cNvSpPr>
          <p:nvPr>
            <p:ph type="title"/>
          </p:nvPr>
        </p:nvSpPr>
        <p:spPr>
          <a:xfrm>
            <a:off x="6629400" y="114300"/>
            <a:ext cx="4092347" cy="685799"/>
          </a:xfrm>
        </p:spPr>
        <p:txBody>
          <a:bodyPr lIns="0" rIns="0" anchor="t">
            <a:normAutofit fontScale="90000"/>
          </a:bodyPr>
          <a:lstStyle/>
          <a:p>
            <a:r>
              <a:rPr lang="en-US" dirty="0">
                <a:latin typeface="Franklin Gothic Book" panose="020B0503020102020204" pitchFamily="34" charset="0"/>
              </a:rPr>
              <a:t>Content</a:t>
            </a:r>
          </a:p>
        </p:txBody>
      </p:sp>
      <p:sp>
        <p:nvSpPr>
          <p:cNvPr id="12" name="Subtitle 8"/>
          <p:cNvSpPr>
            <a:spLocks noGrp="1"/>
          </p:cNvSpPr>
          <p:nvPr>
            <p:ph type="subTitle" idx="13"/>
          </p:nvPr>
        </p:nvSpPr>
        <p:spPr>
          <a:xfrm>
            <a:off x="6553200" y="880455"/>
            <a:ext cx="5493328" cy="5852884"/>
          </a:xfrm>
        </p:spPr>
        <p:txBody>
          <a:bodyPr vert="horz" wrap="square" lIns="0" tIns="45720" rIns="0" bIns="45720" rtlCol="0" anchor="t">
            <a:spAutoFit/>
          </a:bodyPr>
          <a:lstStyle/>
          <a:p>
            <a:pPr marL="228600" indent="-228600">
              <a:buFont typeface="+mj-lt"/>
              <a:buAutoNum type="arabicPeriod"/>
            </a:pPr>
            <a:r>
              <a:rPr lang="en-US" sz="1200" dirty="0">
                <a:hlinkClick r:id="rId3" action="ppaction://hlinksldjump">
                  <a:extLst>
                    <a:ext uri="{A12FA001-AC4F-418D-AE19-62706E023703}">
                      <ahyp:hlinkClr xmlns:ahyp="http://schemas.microsoft.com/office/drawing/2018/hyperlinkcolor" val="tx"/>
                    </a:ext>
                  </a:extLst>
                </a:hlinkClick>
              </a:rPr>
              <a:t> Business Process Overview</a:t>
            </a:r>
            <a:endParaRPr lang="en-US" sz="1200" dirty="0"/>
          </a:p>
          <a:p>
            <a:pPr marL="228600" indent="-228600">
              <a:buFont typeface="+mj-lt"/>
              <a:buAutoNum type="arabicPeriod"/>
            </a:pPr>
            <a:r>
              <a:rPr lang="en-US" sz="1200" dirty="0">
                <a:hlinkClick r:id="rId4" action="ppaction://hlinksldjump">
                  <a:extLst>
                    <a:ext uri="{A12FA001-AC4F-418D-AE19-62706E023703}">
                      <ahyp:hlinkClr xmlns:ahyp="http://schemas.microsoft.com/office/drawing/2018/hyperlinkcolor" val="tx"/>
                    </a:ext>
                  </a:extLst>
                </a:hlinkClick>
              </a:rPr>
              <a:t> User Login and User Access</a:t>
            </a:r>
            <a:endParaRPr lang="en-US" sz="1200" dirty="0"/>
          </a:p>
          <a:p>
            <a:pPr marL="228600" indent="-228600">
              <a:buFont typeface="+mj-lt"/>
              <a:buAutoNum type="arabicPeriod"/>
            </a:pPr>
            <a:r>
              <a:rPr lang="en-US" sz="1200" dirty="0"/>
              <a:t> </a:t>
            </a:r>
            <a:r>
              <a:rPr lang="en-US" sz="1200" dirty="0">
                <a:hlinkClick r:id="rId5" action="ppaction://hlinksldjump"/>
              </a:rPr>
              <a:t>Open New Planning Session</a:t>
            </a:r>
            <a:endParaRPr lang="en-US" sz="1200" dirty="0"/>
          </a:p>
          <a:p>
            <a:pPr marL="228600" indent="-228600">
              <a:buFont typeface="+mj-lt"/>
              <a:buAutoNum type="arabicPeriod"/>
            </a:pPr>
            <a:r>
              <a:rPr lang="en-US" sz="1200" dirty="0"/>
              <a:t> </a:t>
            </a:r>
            <a:r>
              <a:rPr lang="en-US" sz="1200" dirty="0">
                <a:hlinkClick r:id="rId6" action="ppaction://hlinksldjump"/>
              </a:rPr>
              <a:t>Data Load</a:t>
            </a:r>
            <a:endParaRPr lang="en-US" sz="1200" dirty="0"/>
          </a:p>
          <a:p>
            <a:pPr marL="228600" indent="-228600">
              <a:buFont typeface="+mj-lt"/>
              <a:buAutoNum type="arabicPeriod"/>
            </a:pPr>
            <a:r>
              <a:rPr lang="en-US" sz="1200" dirty="0"/>
              <a:t> </a:t>
            </a:r>
            <a:r>
              <a:rPr lang="en-US" sz="1200" dirty="0">
                <a:hlinkClick r:id="rId7" action="ppaction://hlinksldjump">
                  <a:extLst>
                    <a:ext uri="{A12FA001-AC4F-418D-AE19-62706E023703}">
                      <ahyp:hlinkClr xmlns:ahyp="http://schemas.microsoft.com/office/drawing/2018/hyperlinkcolor" val="tx"/>
                    </a:ext>
                  </a:extLst>
                </a:hlinkClick>
              </a:rPr>
              <a:t>Create Scenario</a:t>
            </a:r>
            <a:endParaRPr lang="en-US" sz="1200" dirty="0"/>
          </a:p>
          <a:p>
            <a:pPr marL="228600" indent="-228600">
              <a:buFont typeface="+mj-lt"/>
              <a:buAutoNum type="arabicPeriod"/>
            </a:pPr>
            <a:r>
              <a:rPr lang="en-US" sz="1200" dirty="0"/>
              <a:t> </a:t>
            </a:r>
            <a:r>
              <a:rPr lang="en-US" sz="1200" dirty="0">
                <a:hlinkClick r:id="rId8" action="ppaction://hlinksldjump"/>
              </a:rPr>
              <a:t>Historical Spend Rate with Historical Allocation</a:t>
            </a:r>
            <a:r>
              <a:rPr lang="en-US" sz="1200" dirty="0">
                <a:solidFill>
                  <a:schemeClr val="tx2"/>
                </a:solidFill>
                <a:hlinkClick r:id="rId8" action="ppaction://hlinksldjump"/>
              </a:rPr>
              <a:t> </a:t>
            </a:r>
            <a:endParaRPr lang="en-US" sz="1200" dirty="0">
              <a:solidFill>
                <a:schemeClr val="tx2"/>
              </a:solidFill>
            </a:endParaRPr>
          </a:p>
          <a:p>
            <a:pPr marL="228600" indent="-228600">
              <a:buFont typeface="+mj-lt"/>
              <a:buAutoNum type="arabicPeriod"/>
            </a:pPr>
            <a:r>
              <a:rPr lang="en-US" sz="1200" dirty="0"/>
              <a:t> </a:t>
            </a:r>
            <a:r>
              <a:rPr lang="en-US" sz="1200" dirty="0">
                <a:hlinkClick r:id="rId9" action="ppaction://hlinksldjump"/>
              </a:rPr>
              <a:t>Historical Spend Rate with Optimal Allocation</a:t>
            </a:r>
            <a:endParaRPr lang="en-US" sz="1200" dirty="0"/>
          </a:p>
          <a:p>
            <a:pPr marL="228600" indent="-228600">
              <a:buFont typeface="+mj-lt"/>
              <a:buAutoNum type="arabicPeriod"/>
            </a:pPr>
            <a:r>
              <a:rPr lang="en-US" sz="1200" dirty="0"/>
              <a:t> </a:t>
            </a:r>
            <a:r>
              <a:rPr lang="en-US" sz="1200" dirty="0">
                <a:hlinkClick r:id="rId10" action="ppaction://hlinksldjump"/>
              </a:rPr>
              <a:t>Profit Maximization</a:t>
            </a:r>
            <a:endParaRPr lang="en-US" sz="1200" dirty="0"/>
          </a:p>
          <a:p>
            <a:pPr marL="228600" indent="-228600">
              <a:buFont typeface="+mj-lt"/>
              <a:buAutoNum type="arabicPeriod"/>
            </a:pPr>
            <a:r>
              <a:rPr lang="en-US" sz="1200" b="1" dirty="0">
                <a:solidFill>
                  <a:schemeClr val="accent1"/>
                </a:solidFill>
              </a:rPr>
              <a:t> </a:t>
            </a:r>
            <a:r>
              <a:rPr lang="en-US" sz="1200" b="1" dirty="0">
                <a:solidFill>
                  <a:schemeClr val="accent1"/>
                </a:solidFill>
                <a:hlinkClick r:id="rId11" action="ppaction://hlinksldjump">
                  <a:extLst>
                    <a:ext uri="{A12FA001-AC4F-418D-AE19-62706E023703}">
                      <ahyp:hlinkClr xmlns:ahyp="http://schemas.microsoft.com/office/drawing/2018/hyperlinkcolor" val="tx"/>
                    </a:ext>
                  </a:extLst>
                </a:hlinkClick>
              </a:rPr>
              <a:t>Budget Planner with Historical Allocation</a:t>
            </a:r>
            <a:endParaRPr lang="en-US" sz="1200" b="1" dirty="0">
              <a:solidFill>
                <a:schemeClr val="accent1"/>
              </a:solidFill>
            </a:endParaRPr>
          </a:p>
          <a:p>
            <a:pPr marL="228600" indent="-228600">
              <a:buFont typeface="+mj-lt"/>
              <a:buAutoNum type="arabicPeriod"/>
            </a:pPr>
            <a:r>
              <a:rPr lang="en-US" sz="1200" dirty="0">
                <a:solidFill>
                  <a:schemeClr val="tx2"/>
                </a:solidFill>
              </a:rPr>
              <a:t> </a:t>
            </a:r>
            <a:r>
              <a:rPr lang="en-US" sz="1200" dirty="0">
                <a:hlinkClick r:id="rId11" action="ppaction://hlinksldjump"/>
              </a:rPr>
              <a:t>Budget Planner with Optimal Allocation</a:t>
            </a:r>
            <a:endParaRPr lang="en-US" sz="1200" dirty="0">
              <a:solidFill>
                <a:schemeClr val="tx2"/>
              </a:solidFill>
            </a:endParaRPr>
          </a:p>
          <a:p>
            <a:pPr marL="228600" indent="-228600">
              <a:buFont typeface="+mj-lt"/>
              <a:buAutoNum type="arabicPeriod"/>
            </a:pPr>
            <a:r>
              <a:rPr lang="en-US" sz="1200" dirty="0"/>
              <a:t> </a:t>
            </a:r>
            <a:r>
              <a:rPr lang="en-US" sz="1200" dirty="0">
                <a:hlinkClick r:id="rId12" action="ppaction://hlinksldjump"/>
              </a:rPr>
              <a:t>Budget Planner with Custom Allocation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3" action="ppaction://hlinksldjump"/>
              </a:rPr>
              <a:t>Sales</a:t>
            </a:r>
            <a:r>
              <a:rPr lang="en-US" sz="1200" dirty="0">
                <a:hlinkClick r:id="rId13" action="ppaction://hlinksldjump"/>
              </a:rPr>
              <a: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4" action="ppaction://hlinksldjump"/>
              </a:rPr>
              <a:t>Sales</a:t>
            </a:r>
            <a:r>
              <a:rPr lang="en-US" sz="1200" dirty="0">
                <a:hlinkClick r:id="rId14" action="ppaction://hlinksldjump"/>
              </a:rPr>
              <a:t> Planner with Optimal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5" action="ppaction://hlinksldjump"/>
              </a:rPr>
              <a:t>Sales</a:t>
            </a:r>
            <a:r>
              <a:rPr lang="en-US" sz="1200" dirty="0">
                <a:hlinkClick r:id="rId15" action="ppaction://hlinksldjump"/>
              </a:rPr>
              <a:t> Planner with Custom Allocation</a:t>
            </a:r>
            <a:endParaRPr lang="en-US" sz="1200" dirty="0"/>
          </a:p>
          <a:p>
            <a:pPr marL="228600" indent="-228600">
              <a:buFont typeface="+mj-lt"/>
              <a:buAutoNum type="arabicPeriod"/>
            </a:pPr>
            <a:r>
              <a:rPr lang="en-US" sz="1200" dirty="0">
                <a:solidFill>
                  <a:schemeClr val="tx2"/>
                </a:solidFill>
              </a:rPr>
              <a:t> </a:t>
            </a:r>
            <a:r>
              <a:rPr lang="en-US" sz="1200" dirty="0">
                <a:hlinkClick r:id="rId16" action="ppaction://hlinksldjump"/>
              </a:rPr>
              <a:t>Save Planning Scenario</a:t>
            </a:r>
            <a:endParaRPr lang="en-US" sz="1200" dirty="0"/>
          </a:p>
          <a:p>
            <a:pPr marL="228600" indent="-228600">
              <a:buFont typeface="+mj-lt"/>
              <a:buAutoNum type="arabicPeriod"/>
            </a:pPr>
            <a:r>
              <a:rPr lang="en-US" sz="1200" dirty="0">
                <a:solidFill>
                  <a:schemeClr val="tx2"/>
                </a:solidFill>
                <a:hlinkClick r:id="rId17" action="ppaction://hlinksldjump"/>
              </a:rPr>
              <a:t> </a:t>
            </a:r>
            <a:r>
              <a:rPr lang="en-US" sz="1200" dirty="0">
                <a:hlinkClick r:id="rId17" action="ppaction://hlinksldjump"/>
              </a:rPr>
              <a:t>Scenario Visualization: Dollar Value Comparison</a:t>
            </a:r>
            <a:endParaRPr lang="en-US" sz="1200" dirty="0"/>
          </a:p>
          <a:p>
            <a:pPr marL="228600" indent="-228600">
              <a:buFont typeface="+mj-lt"/>
              <a:buAutoNum type="arabicPeriod"/>
            </a:pPr>
            <a:r>
              <a:rPr lang="en-US" sz="1200" dirty="0">
                <a:hlinkClick r:id="rId18" action="ppaction://hlinksldjump"/>
              </a:rPr>
              <a:t> Scenario Visualization: Percentage Value Comparison &amp; Extended Explanation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9" action="ppaction://hlinksldjump"/>
              </a:rPr>
              <a:t>Scenario Visualization: Brand Manager &amp; Deep Dive/Analyst Views </a:t>
            </a:r>
            <a:endParaRPr lang="en-US" sz="1200" dirty="0"/>
          </a:p>
          <a:p>
            <a:pPr marL="228600" indent="-228600">
              <a:buFont typeface="+mj-lt"/>
              <a:buAutoNum type="arabicPeriod"/>
            </a:pPr>
            <a:r>
              <a:rPr lang="en-US" sz="1200" dirty="0">
                <a:solidFill>
                  <a:schemeClr val="tx2"/>
                </a:solidFill>
                <a:hlinkClick r:id="rId20" action="ppaction://hlinksldjump"/>
              </a:rPr>
              <a:t>FAQs</a:t>
            </a:r>
            <a:endParaRPr lang="en-US" sz="1200" dirty="0">
              <a:solidFill>
                <a:schemeClr val="tx2"/>
              </a:solidFill>
            </a:endParaRPr>
          </a:p>
          <a:p>
            <a:pPr marL="228600" indent="-228600">
              <a:buFont typeface="+mj-lt"/>
              <a:buAutoNum type="arabicPeriod"/>
            </a:pPr>
            <a:endParaRPr lang="en-US" sz="1200" dirty="0">
              <a:solidFill>
                <a:schemeClr val="tx2"/>
              </a:solidFill>
            </a:endParaRPr>
          </a:p>
        </p:txBody>
      </p:sp>
    </p:spTree>
    <p:extLst>
      <p:ext uri="{BB962C8B-B14F-4D97-AF65-F5344CB8AC3E}">
        <p14:creationId xmlns:p14="http://schemas.microsoft.com/office/powerpoint/2010/main" val="15230869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Use Case 4: Budget Planner with Historical Allocation</a:t>
            </a:r>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8600" indent="-228600">
              <a:spcAft>
                <a:spcPts val="600"/>
              </a:spcAft>
              <a:buFontTx/>
              <a:buAutoNum type="arabicPeriod"/>
            </a:pPr>
            <a:r>
              <a:rPr lang="en-US" sz="1200" dirty="0">
                <a:solidFill>
                  <a:schemeClr val="tx1"/>
                </a:solidFill>
              </a:rPr>
              <a:t>In order to run a scenario to plan and model spend based on a set fixed, budget amount in order to determine how this will impact sales based on the historical spend allocation. Select </a:t>
            </a:r>
            <a:r>
              <a:rPr lang="en-US" sz="1200" b="1" dirty="0">
                <a:solidFill>
                  <a:schemeClr val="tx1"/>
                </a:solidFill>
              </a:rPr>
              <a:t>Budget Planner</a:t>
            </a:r>
            <a:r>
              <a:rPr lang="en-US" sz="1200" dirty="0">
                <a:solidFill>
                  <a:schemeClr val="tx1"/>
                </a:solidFill>
              </a:rPr>
              <a:t>. </a:t>
            </a:r>
          </a:p>
          <a:p>
            <a:pPr marL="228600" indent="-228600">
              <a:spcAft>
                <a:spcPts val="600"/>
              </a:spcAft>
              <a:buFontTx/>
              <a:buAutoNum type="arabicPeriod"/>
            </a:pPr>
            <a:r>
              <a:rPr lang="en-US" sz="1200" dirty="0">
                <a:solidFill>
                  <a:schemeClr val="tx1"/>
                </a:solidFill>
              </a:rPr>
              <a:t>Next, select the </a:t>
            </a:r>
            <a:r>
              <a:rPr lang="en-US" sz="1200" b="1" dirty="0">
                <a:solidFill>
                  <a:schemeClr val="tx1"/>
                </a:solidFill>
              </a:rPr>
              <a:t>Historical</a:t>
            </a:r>
            <a:r>
              <a:rPr lang="en-US" sz="1200" dirty="0">
                <a:solidFill>
                  <a:schemeClr val="tx1"/>
                </a:solidFill>
              </a:rPr>
              <a:t> tab.  The model will allocate the updated budget based on historical spend. </a:t>
            </a:r>
          </a:p>
          <a:p>
            <a:pPr marL="228600" indent="-228600">
              <a:spcAft>
                <a:spcPts val="600"/>
              </a:spcAft>
              <a:buFontTx/>
              <a:buAutoNum type="arabicPeriod"/>
            </a:pPr>
            <a:r>
              <a:rPr lang="en-US" sz="1200" dirty="0">
                <a:solidFill>
                  <a:schemeClr val="tx1"/>
                </a:solidFill>
              </a:rPr>
              <a:t>Next, enter the budget amount as the </a:t>
            </a:r>
            <a:r>
              <a:rPr lang="en-US" sz="1200" b="1" dirty="0">
                <a:solidFill>
                  <a:schemeClr val="tx1"/>
                </a:solidFill>
              </a:rPr>
              <a:t>Maximum Spend.</a:t>
            </a:r>
          </a:p>
          <a:p>
            <a:pPr marL="228600" indent="-228600">
              <a:spcAft>
                <a:spcPts val="600"/>
              </a:spcAft>
              <a:buFontTx/>
              <a:buAutoNum type="arabicPeriod"/>
            </a:pPr>
            <a:r>
              <a:rPr lang="en-US" sz="1200" dirty="0">
                <a:solidFill>
                  <a:schemeClr val="tx1"/>
                </a:solidFill>
              </a:rPr>
              <a:t>Click to </a:t>
            </a:r>
            <a:r>
              <a:rPr lang="en-US" sz="1200" b="1" dirty="0">
                <a:solidFill>
                  <a:schemeClr val="tx1"/>
                </a:solidFill>
              </a:rPr>
              <a:t>Save and Run </a:t>
            </a:r>
            <a:r>
              <a:rPr lang="en-US" sz="1200" dirty="0">
                <a:solidFill>
                  <a:schemeClr val="tx1"/>
                </a:solidFill>
              </a:rPr>
              <a:t>the scenario.</a:t>
            </a:r>
          </a:p>
          <a:p>
            <a:pPr marL="228600" indent="-228600">
              <a:spcAft>
                <a:spcPts val="600"/>
              </a:spcAft>
              <a:buFontTx/>
              <a:buAutoNum type="arabicPeriod"/>
            </a:pPr>
            <a:endParaRPr lang="en-US" sz="1200" dirty="0">
              <a:solidFill>
                <a:schemeClr val="tx1"/>
              </a:solidFill>
            </a:endParaRPr>
          </a:p>
          <a:p>
            <a:pPr marL="228600" indent="-228600">
              <a:spcAft>
                <a:spcPts val="600"/>
              </a:spcAft>
              <a:buFontTx/>
              <a:buAutoNum type="arabicPeriod"/>
            </a:pPr>
            <a:endParaRPr lang="en-US" sz="1200" dirty="0">
              <a:solidFill>
                <a:schemeClr val="tx1"/>
              </a:solidFill>
            </a:endParaRPr>
          </a:p>
          <a:p>
            <a:pPr>
              <a:spcAft>
                <a:spcPts val="600"/>
              </a:spcAft>
            </a:pPr>
            <a:endParaRPr lang="en-US" sz="1200" dirty="0">
              <a:solidFill>
                <a:schemeClr val="tx1"/>
              </a:solidFill>
            </a:endParaRPr>
          </a:p>
          <a:p>
            <a:endParaRPr lang="en-US" sz="1200" dirty="0">
              <a:solidFill>
                <a:schemeClr val="accent4"/>
              </a:solidFill>
            </a:endParaRPr>
          </a:p>
          <a:p>
            <a:pPr>
              <a:spcAft>
                <a:spcPts val="600"/>
              </a:spcAft>
            </a:pPr>
            <a:endParaRPr lang="en-US" sz="1200" dirty="0">
              <a:solidFill>
                <a:schemeClr val="accent4"/>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pic>
        <p:nvPicPr>
          <p:cNvPr id="6" name="Picture 5">
            <a:extLst>
              <a:ext uri="{FF2B5EF4-FFF2-40B4-BE49-F238E27FC236}">
                <a16:creationId xmlns:a16="http://schemas.microsoft.com/office/drawing/2014/main" id="{0982CB8B-5C5F-42D7-911A-78E2E497226D}"/>
              </a:ext>
            </a:extLst>
          </p:cNvPr>
          <p:cNvPicPr>
            <a:picLocks noChangeAspect="1"/>
          </p:cNvPicPr>
          <p:nvPr/>
        </p:nvPicPr>
        <p:blipFill>
          <a:blip r:embed="rId3"/>
          <a:stretch>
            <a:fillRect/>
          </a:stretch>
        </p:blipFill>
        <p:spPr>
          <a:xfrm>
            <a:off x="952500" y="1423183"/>
            <a:ext cx="6123549" cy="3301218"/>
          </a:xfrm>
          <a:prstGeom prst="rect">
            <a:avLst/>
          </a:prstGeom>
        </p:spPr>
      </p:pic>
      <p:sp>
        <p:nvSpPr>
          <p:cNvPr id="16" name="Oval 15">
            <a:extLst>
              <a:ext uri="{FF2B5EF4-FFF2-40B4-BE49-F238E27FC236}">
                <a16:creationId xmlns:a16="http://schemas.microsoft.com/office/drawing/2014/main" id="{572C4A5C-74A5-4C87-A584-F62E17D654D9}"/>
              </a:ext>
            </a:extLst>
          </p:cNvPr>
          <p:cNvSpPr/>
          <p:nvPr/>
        </p:nvSpPr>
        <p:spPr>
          <a:xfrm>
            <a:off x="3592830" y="19812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20" name="Oval 19">
            <a:extLst>
              <a:ext uri="{FF2B5EF4-FFF2-40B4-BE49-F238E27FC236}">
                <a16:creationId xmlns:a16="http://schemas.microsoft.com/office/drawing/2014/main" id="{B4875751-53E3-471D-89F4-8824E9EF819B}"/>
              </a:ext>
            </a:extLst>
          </p:cNvPr>
          <p:cNvSpPr/>
          <p:nvPr/>
        </p:nvSpPr>
        <p:spPr>
          <a:xfrm>
            <a:off x="838200" y="25527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
        <p:nvSpPr>
          <p:cNvPr id="21" name="Oval 20">
            <a:extLst>
              <a:ext uri="{FF2B5EF4-FFF2-40B4-BE49-F238E27FC236}">
                <a16:creationId xmlns:a16="http://schemas.microsoft.com/office/drawing/2014/main" id="{0325600D-02E7-4BA6-BA71-93B63F820B1B}"/>
              </a:ext>
            </a:extLst>
          </p:cNvPr>
          <p:cNvSpPr/>
          <p:nvPr/>
        </p:nvSpPr>
        <p:spPr>
          <a:xfrm>
            <a:off x="5612130" y="34785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3</a:t>
            </a:r>
          </a:p>
        </p:txBody>
      </p:sp>
      <p:sp>
        <p:nvSpPr>
          <p:cNvPr id="22" name="Oval 21">
            <a:extLst>
              <a:ext uri="{FF2B5EF4-FFF2-40B4-BE49-F238E27FC236}">
                <a16:creationId xmlns:a16="http://schemas.microsoft.com/office/drawing/2014/main" id="{CFFFA248-2163-4D7D-87E5-333528A377E6}"/>
              </a:ext>
            </a:extLst>
          </p:cNvPr>
          <p:cNvSpPr/>
          <p:nvPr/>
        </p:nvSpPr>
        <p:spPr>
          <a:xfrm>
            <a:off x="3745230" y="45072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4</a:t>
            </a:r>
          </a:p>
        </p:txBody>
      </p:sp>
    </p:spTree>
    <p:extLst>
      <p:ext uri="{BB962C8B-B14F-4D97-AF65-F5344CB8AC3E}">
        <p14:creationId xmlns:p14="http://schemas.microsoft.com/office/powerpoint/2010/main" val="1733157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Axtria Marketing IQ™ Strat-IP Process</a:t>
            </a:r>
          </a:p>
        </p:txBody>
      </p:sp>
      <p:sp>
        <p:nvSpPr>
          <p:cNvPr id="4" name="Subtitle 3"/>
          <p:cNvSpPr>
            <a:spLocks noGrp="1"/>
          </p:cNvSpPr>
          <p:nvPr>
            <p:ph type="subTitle" idx="13"/>
          </p:nvPr>
        </p:nvSpPr>
        <p:spPr/>
        <p:txBody>
          <a:bodyPr/>
          <a:lstStyle/>
          <a:p>
            <a:r>
              <a:rPr lang="en-US" dirty="0"/>
              <a:t>Business Process Overview</a:t>
            </a:r>
          </a:p>
        </p:txBody>
      </p:sp>
      <p:sp>
        <p:nvSpPr>
          <p:cNvPr id="135" name="Rectangle 134"/>
          <p:cNvSpPr/>
          <p:nvPr/>
        </p:nvSpPr>
        <p:spPr>
          <a:xfrm>
            <a:off x="785410" y="1333500"/>
            <a:ext cx="10744200" cy="3693319"/>
          </a:xfrm>
          <a:prstGeom prst="rect">
            <a:avLst/>
          </a:prstGeom>
        </p:spPr>
        <p:txBody>
          <a:bodyPr wrap="square">
            <a:spAutoFit/>
          </a:bodyPr>
          <a:lstStyle/>
          <a:p>
            <a:r>
              <a:rPr lang="en-US" dirty="0" err="1"/>
              <a:t>Axtria’s</a:t>
            </a:r>
            <a:r>
              <a:rPr lang="en-US" dirty="0"/>
              <a:t> Marketing IQ</a:t>
            </a:r>
            <a:r>
              <a:rPr lang="en-US" baseline="30000" dirty="0"/>
              <a:t>TM</a:t>
            </a:r>
            <a:r>
              <a:rPr lang="en-US" dirty="0"/>
              <a:t> Strat-IP is a robust planning tool that enables quick evaluation of planning and spend to improve spend allocation, forecasting, planning to empower better business outcomes.</a:t>
            </a:r>
          </a:p>
          <a:p>
            <a:endParaRPr lang="en-US" dirty="0"/>
          </a:p>
          <a:p>
            <a:r>
              <a:rPr lang="en-US" dirty="0"/>
              <a:t>It does this by leveraging existing spend, sales and response data for prior, historical periods and assessing the level of spend and/or sales needed based on response across channels to enable proper spend allocation to meet a set sales goal, or a set budget goal, or empower optimization for the same historical spend/allocation or an updated allocation or spend amount.</a:t>
            </a:r>
          </a:p>
          <a:p>
            <a:endParaRPr lang="en-US" dirty="0"/>
          </a:p>
          <a:p>
            <a:r>
              <a:rPr lang="en-US" dirty="0"/>
              <a:t>The ease in which calculations are made and displayed in readily available graphs enables a quick comparison across scenarios to help determine the most appropriate level of spend or allocation.</a:t>
            </a:r>
          </a:p>
          <a:p>
            <a:endParaRPr lang="en-US" dirty="0"/>
          </a:p>
          <a:p>
            <a:r>
              <a:rPr lang="en-US" dirty="0"/>
              <a:t>The Strategic Investment Planning process allows Client to take a scientific, model and data-driven approach to budget planning and sales forecasting and targeting. </a:t>
            </a:r>
          </a:p>
        </p:txBody>
      </p:sp>
    </p:spTree>
    <p:extLst>
      <p:ext uri="{BB962C8B-B14F-4D97-AF65-F5344CB8AC3E}">
        <p14:creationId xmlns:p14="http://schemas.microsoft.com/office/powerpoint/2010/main" val="267417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53"/>
          </p:nvPr>
        </p:nvPicPr>
        <p:blipFill>
          <a:blip r:embed="rId2" cstate="email">
            <a:extLst>
              <a:ext uri="{28A0092B-C50C-407E-A947-70E740481C1C}">
                <a14:useLocalDpi xmlns:a14="http://schemas.microsoft.com/office/drawing/2010/main"/>
              </a:ext>
            </a:extLst>
          </a:blip>
          <a:srcRect/>
          <a:stretch>
            <a:fillRect/>
          </a:stretch>
        </p:blipFill>
        <p:spPr>
          <a:xfrm>
            <a:off x="-1" y="0"/>
            <a:ext cx="6299201" cy="6858000"/>
          </a:xfrm>
        </p:spPr>
      </p:pic>
      <p:sp>
        <p:nvSpPr>
          <p:cNvPr id="7" name="Rectangle 6"/>
          <p:cNvSpPr/>
          <p:nvPr/>
        </p:nvSpPr>
        <p:spPr>
          <a:xfrm>
            <a:off x="12122728" y="0"/>
            <a:ext cx="73152"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7"/>
          <p:cNvSpPr>
            <a:spLocks noGrp="1"/>
          </p:cNvSpPr>
          <p:nvPr>
            <p:ph type="title"/>
          </p:nvPr>
        </p:nvSpPr>
        <p:spPr>
          <a:xfrm>
            <a:off x="6629400" y="114300"/>
            <a:ext cx="4092347" cy="685799"/>
          </a:xfrm>
        </p:spPr>
        <p:txBody>
          <a:bodyPr lIns="0" rIns="0" anchor="t">
            <a:normAutofit fontScale="90000"/>
          </a:bodyPr>
          <a:lstStyle/>
          <a:p>
            <a:r>
              <a:rPr lang="en-US" dirty="0">
                <a:latin typeface="Franklin Gothic Book" panose="020B0503020102020204" pitchFamily="34" charset="0"/>
              </a:rPr>
              <a:t>Content</a:t>
            </a:r>
          </a:p>
        </p:txBody>
      </p:sp>
      <p:sp>
        <p:nvSpPr>
          <p:cNvPr id="12" name="Subtitle 8"/>
          <p:cNvSpPr>
            <a:spLocks noGrp="1"/>
          </p:cNvSpPr>
          <p:nvPr>
            <p:ph type="subTitle" idx="13"/>
          </p:nvPr>
        </p:nvSpPr>
        <p:spPr>
          <a:xfrm>
            <a:off x="6553200" y="880455"/>
            <a:ext cx="5493328" cy="5852884"/>
          </a:xfrm>
        </p:spPr>
        <p:txBody>
          <a:bodyPr vert="horz" wrap="square" lIns="0" tIns="45720" rIns="0" bIns="45720" rtlCol="0" anchor="t">
            <a:spAutoFit/>
          </a:bodyPr>
          <a:lstStyle/>
          <a:p>
            <a:pPr marL="228600" indent="-228600">
              <a:buFont typeface="+mj-lt"/>
              <a:buAutoNum type="arabicPeriod"/>
            </a:pPr>
            <a:r>
              <a:rPr lang="en-US" sz="1200" dirty="0"/>
              <a:t> </a:t>
            </a:r>
            <a:r>
              <a:rPr lang="en-US" sz="1200" dirty="0">
                <a:hlinkClick r:id="rId3" action="ppaction://hlinksldjump">
                  <a:extLst>
                    <a:ext uri="{A12FA001-AC4F-418D-AE19-62706E023703}">
                      <ahyp:hlinkClr xmlns:ahyp="http://schemas.microsoft.com/office/drawing/2018/hyperlinkcolor" val="tx"/>
                    </a:ext>
                  </a:extLst>
                </a:hlinkClick>
              </a:rPr>
              <a:t> Business Process Overview</a:t>
            </a:r>
            <a:endParaRPr lang="en-US" sz="1200" dirty="0"/>
          </a:p>
          <a:p>
            <a:pPr marL="228600" indent="-228600">
              <a:buFont typeface="+mj-lt"/>
              <a:buAutoNum type="arabicPeriod"/>
            </a:pPr>
            <a:r>
              <a:rPr lang="en-US" sz="1200" dirty="0">
                <a:hlinkClick r:id="rId4" action="ppaction://hlinksldjump">
                  <a:extLst>
                    <a:ext uri="{A12FA001-AC4F-418D-AE19-62706E023703}">
                      <ahyp:hlinkClr xmlns:ahyp="http://schemas.microsoft.com/office/drawing/2018/hyperlinkcolor" val="tx"/>
                    </a:ext>
                  </a:extLst>
                </a:hlinkClick>
              </a:rPr>
              <a:t> User Login and User Access</a:t>
            </a:r>
            <a:endParaRPr lang="en-US" sz="1200" dirty="0"/>
          </a:p>
          <a:p>
            <a:pPr marL="228600" indent="-228600">
              <a:buFont typeface="+mj-lt"/>
              <a:buAutoNum type="arabicPeriod"/>
            </a:pPr>
            <a:r>
              <a:rPr lang="en-US" sz="1200" dirty="0"/>
              <a:t> </a:t>
            </a:r>
            <a:r>
              <a:rPr lang="en-US" sz="1200" dirty="0">
                <a:hlinkClick r:id="rId5" action="ppaction://hlinksldjump"/>
              </a:rPr>
              <a:t>Open New Planning Session</a:t>
            </a:r>
            <a:endParaRPr lang="en-US" sz="1200" dirty="0"/>
          </a:p>
          <a:p>
            <a:pPr marL="228600" indent="-228600">
              <a:buFont typeface="+mj-lt"/>
              <a:buAutoNum type="arabicPeriod"/>
            </a:pPr>
            <a:r>
              <a:rPr lang="en-US" sz="1200" dirty="0"/>
              <a:t> </a:t>
            </a:r>
            <a:r>
              <a:rPr lang="en-US" sz="1200" dirty="0">
                <a:hlinkClick r:id="rId6" action="ppaction://hlinksldjump"/>
              </a:rPr>
              <a:t>Data Load</a:t>
            </a:r>
            <a:endParaRPr lang="en-US" sz="1200" dirty="0"/>
          </a:p>
          <a:p>
            <a:pPr marL="228600" indent="-228600">
              <a:buFont typeface="+mj-lt"/>
              <a:buAutoNum type="arabicPeriod"/>
            </a:pPr>
            <a:r>
              <a:rPr lang="en-US" sz="1200" dirty="0"/>
              <a:t> </a:t>
            </a:r>
            <a:r>
              <a:rPr lang="en-US" sz="1200" dirty="0">
                <a:hlinkClick r:id="rId7" action="ppaction://hlinksldjump">
                  <a:extLst>
                    <a:ext uri="{A12FA001-AC4F-418D-AE19-62706E023703}">
                      <ahyp:hlinkClr xmlns:ahyp="http://schemas.microsoft.com/office/drawing/2018/hyperlinkcolor" val="tx"/>
                    </a:ext>
                  </a:extLst>
                </a:hlinkClick>
              </a:rPr>
              <a:t>Create Scenario</a:t>
            </a:r>
            <a:endParaRPr lang="en-US" sz="1200" dirty="0"/>
          </a:p>
          <a:p>
            <a:pPr marL="228600" indent="-228600">
              <a:buFont typeface="+mj-lt"/>
              <a:buAutoNum type="arabicPeriod"/>
            </a:pPr>
            <a:r>
              <a:rPr lang="en-US" sz="1200" dirty="0"/>
              <a:t> </a:t>
            </a:r>
            <a:r>
              <a:rPr lang="en-US" sz="1200" dirty="0">
                <a:hlinkClick r:id="rId8" action="ppaction://hlinksldjump"/>
              </a:rPr>
              <a:t>Historical Spend Rate with Historical Allocation</a:t>
            </a:r>
            <a:r>
              <a:rPr lang="en-US" sz="1200" dirty="0">
                <a:solidFill>
                  <a:schemeClr val="tx2"/>
                </a:solidFill>
                <a:hlinkClick r:id="rId8" action="ppaction://hlinksldjump"/>
              </a:rPr>
              <a:t> </a:t>
            </a:r>
            <a:endParaRPr lang="en-US" sz="1200" dirty="0">
              <a:solidFill>
                <a:schemeClr val="tx2"/>
              </a:solidFill>
            </a:endParaRPr>
          </a:p>
          <a:p>
            <a:pPr marL="228600" indent="-228600">
              <a:buFont typeface="+mj-lt"/>
              <a:buAutoNum type="arabicPeriod"/>
            </a:pPr>
            <a:r>
              <a:rPr lang="en-US" sz="1200" dirty="0"/>
              <a:t> </a:t>
            </a:r>
            <a:r>
              <a:rPr lang="en-US" sz="1200" dirty="0">
                <a:hlinkClick r:id="rId9" action="ppaction://hlinksldjump"/>
              </a:rPr>
              <a:t>Historical Spend Rate with Optimal Allocation</a:t>
            </a:r>
            <a:endParaRPr lang="en-US" sz="1200" dirty="0"/>
          </a:p>
          <a:p>
            <a:pPr marL="228600" indent="-228600">
              <a:buFont typeface="+mj-lt"/>
              <a:buAutoNum type="arabicPeriod"/>
            </a:pPr>
            <a:r>
              <a:rPr lang="en-US" sz="1200" dirty="0"/>
              <a:t> </a:t>
            </a:r>
            <a:r>
              <a:rPr lang="en-US" sz="1200" dirty="0">
                <a:hlinkClick r:id="rId10" action="ppaction://hlinksldjump"/>
              </a:rPr>
              <a:t>Profit Maximization</a:t>
            </a:r>
            <a:endParaRPr lang="en-US" sz="1200" dirty="0"/>
          </a:p>
          <a:p>
            <a:pPr marL="228600" indent="-228600">
              <a:buFont typeface="+mj-lt"/>
              <a:buAutoNum type="arabicPeriod"/>
            </a:pPr>
            <a:r>
              <a:rPr lang="en-US" sz="1200" dirty="0"/>
              <a:t> </a:t>
            </a:r>
            <a:r>
              <a:rPr lang="en-US" sz="1200" dirty="0">
                <a:hlinkClick r:id="rId11" action="ppaction://hlinksldjump"/>
              </a:rPr>
              <a:t>Budget Planner with Historical Allocation</a:t>
            </a:r>
            <a:endParaRPr lang="en-US" sz="1200" dirty="0">
              <a:solidFill>
                <a:schemeClr val="tx2"/>
              </a:solidFill>
            </a:endParaRPr>
          </a:p>
          <a:p>
            <a:pPr marL="228600" indent="-228600">
              <a:buFont typeface="+mj-lt"/>
              <a:buAutoNum type="arabicPeriod"/>
            </a:pPr>
            <a:r>
              <a:rPr lang="en-US" sz="1200" b="1" dirty="0">
                <a:solidFill>
                  <a:schemeClr val="accent1"/>
                </a:solidFill>
              </a:rPr>
              <a:t> </a:t>
            </a:r>
            <a:r>
              <a:rPr lang="en-US" sz="1200" b="1" dirty="0">
                <a:solidFill>
                  <a:schemeClr val="accent1"/>
                </a:solidFill>
                <a:hlinkClick r:id="rId11" action="ppaction://hlinksldjump">
                  <a:extLst>
                    <a:ext uri="{A12FA001-AC4F-418D-AE19-62706E023703}">
                      <ahyp:hlinkClr xmlns:ahyp="http://schemas.microsoft.com/office/drawing/2018/hyperlinkcolor" val="tx"/>
                    </a:ext>
                  </a:extLst>
                </a:hlinkClick>
              </a:rPr>
              <a:t>Budget Planner with Optimal Allocation</a:t>
            </a:r>
            <a:endParaRPr lang="en-US" sz="1200" b="1" dirty="0">
              <a:solidFill>
                <a:schemeClr val="accent1"/>
              </a:solidFill>
            </a:endParaRPr>
          </a:p>
          <a:p>
            <a:pPr marL="228600" indent="-228600">
              <a:buFont typeface="+mj-lt"/>
              <a:buAutoNum type="arabicPeriod"/>
            </a:pPr>
            <a:r>
              <a:rPr lang="en-US" sz="1200" dirty="0"/>
              <a:t> </a:t>
            </a:r>
            <a:r>
              <a:rPr lang="en-US" sz="1200" dirty="0">
                <a:hlinkClick r:id="rId12" action="ppaction://hlinksldjump"/>
              </a:rPr>
              <a:t>Budget Planner with Custom Allocation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3" action="ppaction://hlinksldjump"/>
              </a:rPr>
              <a:t>Sales</a:t>
            </a:r>
            <a:r>
              <a:rPr lang="en-US" sz="1200" dirty="0">
                <a:hlinkClick r:id="rId13" action="ppaction://hlinksldjump"/>
              </a:rPr>
              <a: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4" action="ppaction://hlinksldjump"/>
              </a:rPr>
              <a:t>Sales</a:t>
            </a:r>
            <a:r>
              <a:rPr lang="en-US" sz="1200" dirty="0">
                <a:hlinkClick r:id="rId14" action="ppaction://hlinksldjump"/>
              </a:rPr>
              <a:t> Planner with Optimal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5" action="ppaction://hlinksldjump"/>
              </a:rPr>
              <a:t>Sales</a:t>
            </a:r>
            <a:r>
              <a:rPr lang="en-US" sz="1200" dirty="0">
                <a:hlinkClick r:id="rId15" action="ppaction://hlinksldjump"/>
              </a:rPr>
              <a:t> Planner with Custom Allocation</a:t>
            </a:r>
            <a:endParaRPr lang="en-US" sz="1200" dirty="0"/>
          </a:p>
          <a:p>
            <a:pPr marL="228600" indent="-228600">
              <a:buFont typeface="+mj-lt"/>
              <a:buAutoNum type="arabicPeriod"/>
            </a:pPr>
            <a:r>
              <a:rPr lang="en-US" sz="1200" dirty="0">
                <a:solidFill>
                  <a:schemeClr val="tx2"/>
                </a:solidFill>
              </a:rPr>
              <a:t> </a:t>
            </a:r>
            <a:r>
              <a:rPr lang="en-US" sz="1200" dirty="0">
                <a:hlinkClick r:id="rId16" action="ppaction://hlinksldjump"/>
              </a:rPr>
              <a:t>Save Planning Scenario</a:t>
            </a:r>
            <a:endParaRPr lang="en-US" sz="1200" dirty="0"/>
          </a:p>
          <a:p>
            <a:pPr marL="228600" indent="-228600">
              <a:buFont typeface="+mj-lt"/>
              <a:buAutoNum type="arabicPeriod"/>
            </a:pPr>
            <a:r>
              <a:rPr lang="en-US" sz="1200" dirty="0">
                <a:solidFill>
                  <a:schemeClr val="tx2"/>
                </a:solidFill>
                <a:hlinkClick r:id="rId17" action="ppaction://hlinksldjump"/>
              </a:rPr>
              <a:t> </a:t>
            </a:r>
            <a:r>
              <a:rPr lang="en-US" sz="1200" dirty="0">
                <a:hlinkClick r:id="rId17" action="ppaction://hlinksldjump"/>
              </a:rPr>
              <a:t>Scenario Visualization: Dollar Value Comparison</a:t>
            </a:r>
            <a:endParaRPr lang="en-US" sz="1200" dirty="0"/>
          </a:p>
          <a:p>
            <a:pPr marL="228600" indent="-228600">
              <a:buFont typeface="+mj-lt"/>
              <a:buAutoNum type="arabicPeriod"/>
            </a:pPr>
            <a:r>
              <a:rPr lang="en-US" sz="1200" dirty="0">
                <a:hlinkClick r:id="rId18" action="ppaction://hlinksldjump"/>
              </a:rPr>
              <a:t> Scenario Visualization: Percentage Value Comparison &amp; Extended Explanation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9" action="ppaction://hlinksldjump"/>
              </a:rPr>
              <a:t>Scenario Visualization: Brand Manager &amp; Deep Dive/Analyst Views </a:t>
            </a:r>
            <a:endParaRPr lang="en-US" sz="1200" dirty="0"/>
          </a:p>
          <a:p>
            <a:pPr marL="228600" indent="-228600">
              <a:buFont typeface="+mj-lt"/>
              <a:buAutoNum type="arabicPeriod"/>
            </a:pPr>
            <a:r>
              <a:rPr lang="en-US" sz="1200" dirty="0">
                <a:solidFill>
                  <a:schemeClr val="tx2"/>
                </a:solidFill>
                <a:hlinkClick r:id="rId20" action="ppaction://hlinksldjump"/>
              </a:rPr>
              <a:t>FAQs</a:t>
            </a:r>
            <a:endParaRPr lang="en-US" sz="1200" dirty="0">
              <a:solidFill>
                <a:schemeClr val="tx2"/>
              </a:solidFill>
            </a:endParaRPr>
          </a:p>
          <a:p>
            <a:pPr marL="228600" indent="-228600">
              <a:buFont typeface="+mj-lt"/>
              <a:buAutoNum type="arabicPeriod"/>
            </a:pPr>
            <a:endParaRPr lang="en-US" sz="1200" dirty="0">
              <a:solidFill>
                <a:schemeClr val="tx2"/>
              </a:solidFill>
            </a:endParaRPr>
          </a:p>
        </p:txBody>
      </p:sp>
    </p:spTree>
    <p:extLst>
      <p:ext uri="{BB962C8B-B14F-4D97-AF65-F5344CB8AC3E}">
        <p14:creationId xmlns:p14="http://schemas.microsoft.com/office/powerpoint/2010/main" val="4104559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Use Case 5: Budget Planner with Optimal Allocation</a:t>
            </a:r>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8600" indent="-228600">
              <a:spcAft>
                <a:spcPts val="600"/>
              </a:spcAft>
              <a:buFontTx/>
              <a:buAutoNum type="arabicPeriod"/>
            </a:pPr>
            <a:r>
              <a:rPr lang="en-US" sz="1200" dirty="0">
                <a:solidFill>
                  <a:schemeClr val="tx1"/>
                </a:solidFill>
              </a:rPr>
              <a:t>In order to run a scenario to plan and model spend based on a set fixed, budget amount seeking a more optimally/enhanced allocation and sales based on the model selections to improve sales, Select </a:t>
            </a:r>
            <a:r>
              <a:rPr lang="en-US" sz="1200" b="1" dirty="0">
                <a:solidFill>
                  <a:schemeClr val="tx1"/>
                </a:solidFill>
              </a:rPr>
              <a:t>Budget Planner</a:t>
            </a:r>
            <a:r>
              <a:rPr lang="en-US" sz="1200" dirty="0">
                <a:solidFill>
                  <a:schemeClr val="tx1"/>
                </a:solidFill>
              </a:rPr>
              <a:t>. </a:t>
            </a:r>
          </a:p>
          <a:p>
            <a:pPr marL="228600" indent="-228600">
              <a:spcAft>
                <a:spcPts val="600"/>
              </a:spcAft>
              <a:buFontTx/>
              <a:buAutoNum type="arabicPeriod"/>
            </a:pPr>
            <a:r>
              <a:rPr lang="en-US" sz="1200" dirty="0">
                <a:solidFill>
                  <a:schemeClr val="tx1"/>
                </a:solidFill>
              </a:rPr>
              <a:t>Next, select the </a:t>
            </a:r>
            <a:r>
              <a:rPr lang="en-US" sz="1200" b="1" dirty="0">
                <a:solidFill>
                  <a:schemeClr val="tx1"/>
                </a:solidFill>
              </a:rPr>
              <a:t>Optimal</a:t>
            </a:r>
            <a:r>
              <a:rPr lang="en-US" sz="1200" dirty="0">
                <a:solidFill>
                  <a:schemeClr val="tx1"/>
                </a:solidFill>
              </a:rPr>
              <a:t> tab.  The model will allocate the updated budget based on historical spend. </a:t>
            </a:r>
          </a:p>
          <a:p>
            <a:pPr marL="228600" indent="-228600">
              <a:spcAft>
                <a:spcPts val="600"/>
              </a:spcAft>
              <a:buFontTx/>
              <a:buAutoNum type="arabicPeriod"/>
            </a:pPr>
            <a:r>
              <a:rPr lang="en-US" sz="1200" dirty="0">
                <a:solidFill>
                  <a:schemeClr val="tx1"/>
                </a:solidFill>
              </a:rPr>
              <a:t>Next, enter the budget amount as the </a:t>
            </a:r>
            <a:r>
              <a:rPr lang="en-US" sz="1200" b="1" dirty="0">
                <a:solidFill>
                  <a:schemeClr val="tx1"/>
                </a:solidFill>
              </a:rPr>
              <a:t>Maximum Spend.</a:t>
            </a:r>
          </a:p>
          <a:p>
            <a:pPr marL="228600" indent="-228600">
              <a:spcAft>
                <a:spcPts val="600"/>
              </a:spcAft>
              <a:buFontTx/>
              <a:buAutoNum type="arabicPeriod"/>
            </a:pPr>
            <a:r>
              <a:rPr lang="en-US" sz="1200" dirty="0">
                <a:solidFill>
                  <a:schemeClr val="tx1"/>
                </a:solidFill>
              </a:rPr>
              <a:t>Click to </a:t>
            </a:r>
            <a:r>
              <a:rPr lang="en-US" sz="1200" b="1" dirty="0">
                <a:solidFill>
                  <a:schemeClr val="tx1"/>
                </a:solidFill>
              </a:rPr>
              <a:t>Save and Run </a:t>
            </a:r>
            <a:r>
              <a:rPr lang="en-US" sz="1200" dirty="0">
                <a:solidFill>
                  <a:schemeClr val="tx1"/>
                </a:solidFill>
              </a:rPr>
              <a:t>the scenario.</a:t>
            </a:r>
          </a:p>
          <a:p>
            <a:pPr marL="228600" indent="-228600">
              <a:spcAft>
                <a:spcPts val="600"/>
              </a:spcAft>
              <a:buFontTx/>
              <a:buAutoNum type="arabicPeriod"/>
            </a:pPr>
            <a:endParaRPr lang="en-US" sz="1200" dirty="0">
              <a:solidFill>
                <a:schemeClr val="tx1"/>
              </a:solidFill>
            </a:endParaRPr>
          </a:p>
          <a:p>
            <a:pPr marL="228600" indent="-228600">
              <a:spcAft>
                <a:spcPts val="600"/>
              </a:spcAft>
              <a:buFontTx/>
              <a:buAutoNum type="arabicPeriod"/>
            </a:pPr>
            <a:endParaRPr lang="en-US" sz="1200" dirty="0">
              <a:solidFill>
                <a:schemeClr val="tx1"/>
              </a:solidFill>
            </a:endParaRPr>
          </a:p>
          <a:p>
            <a:pPr>
              <a:spcAft>
                <a:spcPts val="600"/>
              </a:spcAft>
            </a:pPr>
            <a:endParaRPr lang="en-US" sz="1200" dirty="0">
              <a:solidFill>
                <a:schemeClr val="tx1"/>
              </a:solidFill>
            </a:endParaRPr>
          </a:p>
          <a:p>
            <a:endParaRPr lang="en-US" sz="1200" dirty="0">
              <a:solidFill>
                <a:schemeClr val="accent4"/>
              </a:solidFill>
            </a:endParaRPr>
          </a:p>
          <a:p>
            <a:pPr>
              <a:spcAft>
                <a:spcPts val="600"/>
              </a:spcAft>
            </a:pPr>
            <a:endParaRPr lang="en-US" sz="1200" dirty="0">
              <a:solidFill>
                <a:schemeClr val="accent4"/>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pic>
        <p:nvPicPr>
          <p:cNvPr id="6" name="Picture 5">
            <a:extLst>
              <a:ext uri="{FF2B5EF4-FFF2-40B4-BE49-F238E27FC236}">
                <a16:creationId xmlns:a16="http://schemas.microsoft.com/office/drawing/2014/main" id="{D83408B6-1409-4018-8D41-2B299E8549A2}"/>
              </a:ext>
            </a:extLst>
          </p:cNvPr>
          <p:cNvPicPr>
            <a:picLocks noChangeAspect="1"/>
          </p:cNvPicPr>
          <p:nvPr/>
        </p:nvPicPr>
        <p:blipFill>
          <a:blip r:embed="rId3"/>
          <a:stretch>
            <a:fillRect/>
          </a:stretch>
        </p:blipFill>
        <p:spPr>
          <a:xfrm>
            <a:off x="914400" y="1447800"/>
            <a:ext cx="6172200" cy="3276600"/>
          </a:xfrm>
          <a:prstGeom prst="rect">
            <a:avLst/>
          </a:prstGeom>
        </p:spPr>
      </p:pic>
      <p:sp>
        <p:nvSpPr>
          <p:cNvPr id="15" name="Oval 14">
            <a:extLst>
              <a:ext uri="{FF2B5EF4-FFF2-40B4-BE49-F238E27FC236}">
                <a16:creationId xmlns:a16="http://schemas.microsoft.com/office/drawing/2014/main" id="{D115E7C9-66A5-4ABB-AF6F-3A38A52D811F}"/>
              </a:ext>
            </a:extLst>
          </p:cNvPr>
          <p:cNvSpPr/>
          <p:nvPr/>
        </p:nvSpPr>
        <p:spPr>
          <a:xfrm>
            <a:off x="3543300" y="19431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16" name="Oval 15">
            <a:extLst>
              <a:ext uri="{FF2B5EF4-FFF2-40B4-BE49-F238E27FC236}">
                <a16:creationId xmlns:a16="http://schemas.microsoft.com/office/drawing/2014/main" id="{97C9E616-DFDA-47DF-B793-7227A92617F7}"/>
              </a:ext>
            </a:extLst>
          </p:cNvPr>
          <p:cNvSpPr/>
          <p:nvPr/>
        </p:nvSpPr>
        <p:spPr>
          <a:xfrm>
            <a:off x="3173730" y="24384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
        <p:nvSpPr>
          <p:cNvPr id="20" name="Oval 19">
            <a:extLst>
              <a:ext uri="{FF2B5EF4-FFF2-40B4-BE49-F238E27FC236}">
                <a16:creationId xmlns:a16="http://schemas.microsoft.com/office/drawing/2014/main" id="{A14115D2-2C7B-4EB8-840F-C4254864F05F}"/>
              </a:ext>
            </a:extLst>
          </p:cNvPr>
          <p:cNvSpPr/>
          <p:nvPr/>
        </p:nvSpPr>
        <p:spPr>
          <a:xfrm>
            <a:off x="5612130" y="34785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3</a:t>
            </a:r>
          </a:p>
        </p:txBody>
      </p:sp>
      <p:sp>
        <p:nvSpPr>
          <p:cNvPr id="21" name="Oval 20">
            <a:extLst>
              <a:ext uri="{FF2B5EF4-FFF2-40B4-BE49-F238E27FC236}">
                <a16:creationId xmlns:a16="http://schemas.microsoft.com/office/drawing/2014/main" id="{04A59EEB-BFA0-47FD-B22D-745A676BF17E}"/>
              </a:ext>
            </a:extLst>
          </p:cNvPr>
          <p:cNvSpPr/>
          <p:nvPr/>
        </p:nvSpPr>
        <p:spPr>
          <a:xfrm>
            <a:off x="3592830" y="45453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4</a:t>
            </a:r>
          </a:p>
        </p:txBody>
      </p:sp>
    </p:spTree>
    <p:extLst>
      <p:ext uri="{BB962C8B-B14F-4D97-AF65-F5344CB8AC3E}">
        <p14:creationId xmlns:p14="http://schemas.microsoft.com/office/powerpoint/2010/main" val="847146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53"/>
          </p:nvPr>
        </p:nvPicPr>
        <p:blipFill>
          <a:blip r:embed="rId2" cstate="email">
            <a:extLst>
              <a:ext uri="{28A0092B-C50C-407E-A947-70E740481C1C}">
                <a14:useLocalDpi xmlns:a14="http://schemas.microsoft.com/office/drawing/2010/main"/>
              </a:ext>
            </a:extLst>
          </a:blip>
          <a:srcRect/>
          <a:stretch>
            <a:fillRect/>
          </a:stretch>
        </p:blipFill>
        <p:spPr>
          <a:xfrm>
            <a:off x="-1" y="0"/>
            <a:ext cx="6299201" cy="6858000"/>
          </a:xfrm>
        </p:spPr>
      </p:pic>
      <p:sp>
        <p:nvSpPr>
          <p:cNvPr id="7" name="Rectangle 6"/>
          <p:cNvSpPr/>
          <p:nvPr/>
        </p:nvSpPr>
        <p:spPr>
          <a:xfrm>
            <a:off x="12122728" y="0"/>
            <a:ext cx="73152"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7"/>
          <p:cNvSpPr>
            <a:spLocks noGrp="1"/>
          </p:cNvSpPr>
          <p:nvPr>
            <p:ph type="title"/>
          </p:nvPr>
        </p:nvSpPr>
        <p:spPr>
          <a:xfrm>
            <a:off x="6629400" y="114300"/>
            <a:ext cx="4092347" cy="685799"/>
          </a:xfrm>
        </p:spPr>
        <p:txBody>
          <a:bodyPr lIns="0" rIns="0" anchor="t">
            <a:normAutofit fontScale="90000"/>
          </a:bodyPr>
          <a:lstStyle/>
          <a:p>
            <a:r>
              <a:rPr lang="en-US" dirty="0">
                <a:latin typeface="Franklin Gothic Book" panose="020B0503020102020204" pitchFamily="34" charset="0"/>
              </a:rPr>
              <a:t>Content</a:t>
            </a:r>
          </a:p>
        </p:txBody>
      </p:sp>
      <p:sp>
        <p:nvSpPr>
          <p:cNvPr id="12" name="Subtitle 8"/>
          <p:cNvSpPr>
            <a:spLocks noGrp="1"/>
          </p:cNvSpPr>
          <p:nvPr>
            <p:ph type="subTitle" idx="13"/>
          </p:nvPr>
        </p:nvSpPr>
        <p:spPr>
          <a:xfrm>
            <a:off x="6553200" y="880455"/>
            <a:ext cx="5493328" cy="5852884"/>
          </a:xfrm>
        </p:spPr>
        <p:txBody>
          <a:bodyPr vert="horz" wrap="square" lIns="0" tIns="45720" rIns="0" bIns="45720" rtlCol="0" anchor="t">
            <a:spAutoFit/>
          </a:bodyPr>
          <a:lstStyle/>
          <a:p>
            <a:pPr marL="228600" indent="-228600">
              <a:buFont typeface="+mj-lt"/>
              <a:buAutoNum type="arabicPeriod"/>
            </a:pPr>
            <a:r>
              <a:rPr lang="en-US" sz="1200" dirty="0">
                <a:solidFill>
                  <a:schemeClr val="tx2"/>
                </a:solidFill>
              </a:rPr>
              <a:t> </a:t>
            </a:r>
            <a:r>
              <a:rPr lang="en-US" sz="1200" dirty="0">
                <a:hlinkClick r:id="rId3" action="ppaction://hlinksldjump">
                  <a:extLst>
                    <a:ext uri="{A12FA001-AC4F-418D-AE19-62706E023703}">
                      <ahyp:hlinkClr xmlns:ahyp="http://schemas.microsoft.com/office/drawing/2018/hyperlinkcolor" val="tx"/>
                    </a:ext>
                  </a:extLst>
                </a:hlinkClick>
              </a:rPr>
              <a:t> Business Process Overview</a:t>
            </a:r>
            <a:endParaRPr lang="en-US" sz="1200" dirty="0"/>
          </a:p>
          <a:p>
            <a:pPr marL="228600" indent="-228600">
              <a:buFont typeface="+mj-lt"/>
              <a:buAutoNum type="arabicPeriod"/>
            </a:pPr>
            <a:r>
              <a:rPr lang="en-US" sz="1200" dirty="0">
                <a:hlinkClick r:id="rId4" action="ppaction://hlinksldjump">
                  <a:extLst>
                    <a:ext uri="{A12FA001-AC4F-418D-AE19-62706E023703}">
                      <ahyp:hlinkClr xmlns:ahyp="http://schemas.microsoft.com/office/drawing/2018/hyperlinkcolor" val="tx"/>
                    </a:ext>
                  </a:extLst>
                </a:hlinkClick>
              </a:rPr>
              <a:t> User Login and User Access</a:t>
            </a:r>
            <a:endParaRPr lang="en-US" sz="1200" dirty="0"/>
          </a:p>
          <a:p>
            <a:pPr marL="228600" indent="-228600">
              <a:buFont typeface="+mj-lt"/>
              <a:buAutoNum type="arabicPeriod"/>
            </a:pPr>
            <a:r>
              <a:rPr lang="en-US" sz="1200" dirty="0"/>
              <a:t> </a:t>
            </a:r>
            <a:r>
              <a:rPr lang="en-US" sz="1200" dirty="0">
                <a:hlinkClick r:id="rId5" action="ppaction://hlinksldjump"/>
              </a:rPr>
              <a:t>Open New Planning Session</a:t>
            </a:r>
            <a:endParaRPr lang="en-US" sz="1200" dirty="0"/>
          </a:p>
          <a:p>
            <a:pPr marL="228600" indent="-228600">
              <a:buFont typeface="+mj-lt"/>
              <a:buAutoNum type="arabicPeriod"/>
            </a:pPr>
            <a:r>
              <a:rPr lang="en-US" sz="1200" dirty="0"/>
              <a:t> </a:t>
            </a:r>
            <a:r>
              <a:rPr lang="en-US" sz="1200" dirty="0">
                <a:hlinkClick r:id="rId6" action="ppaction://hlinksldjump"/>
              </a:rPr>
              <a:t>Data Load</a:t>
            </a:r>
            <a:endParaRPr lang="en-US" sz="1200" dirty="0"/>
          </a:p>
          <a:p>
            <a:pPr marL="228600" indent="-228600">
              <a:buFont typeface="+mj-lt"/>
              <a:buAutoNum type="arabicPeriod"/>
            </a:pPr>
            <a:r>
              <a:rPr lang="en-US" sz="1200" dirty="0"/>
              <a:t> </a:t>
            </a:r>
            <a:r>
              <a:rPr lang="en-US" sz="1200" dirty="0">
                <a:hlinkClick r:id="rId7" action="ppaction://hlinksldjump">
                  <a:extLst>
                    <a:ext uri="{A12FA001-AC4F-418D-AE19-62706E023703}">
                      <ahyp:hlinkClr xmlns:ahyp="http://schemas.microsoft.com/office/drawing/2018/hyperlinkcolor" val="tx"/>
                    </a:ext>
                  </a:extLst>
                </a:hlinkClick>
              </a:rPr>
              <a:t>Create Scenario</a:t>
            </a:r>
            <a:endParaRPr lang="en-US" sz="1200" dirty="0"/>
          </a:p>
          <a:p>
            <a:pPr marL="228600" indent="-228600">
              <a:buFont typeface="+mj-lt"/>
              <a:buAutoNum type="arabicPeriod"/>
            </a:pPr>
            <a:r>
              <a:rPr lang="en-US" sz="1200" dirty="0"/>
              <a:t> </a:t>
            </a:r>
            <a:r>
              <a:rPr lang="en-US" sz="1200" dirty="0">
                <a:hlinkClick r:id="rId8" action="ppaction://hlinksldjump">
                  <a:extLst>
                    <a:ext uri="{A12FA001-AC4F-418D-AE19-62706E023703}">
                      <ahyp:hlinkClr xmlns:ahyp="http://schemas.microsoft.com/office/drawing/2018/hyperlinkcolor" val="tx"/>
                    </a:ext>
                  </a:extLst>
                </a:hlinkClick>
              </a:rPr>
              <a:t>Historical Spend Rate </a:t>
            </a:r>
            <a:r>
              <a:rPr lang="en-US" sz="1200" dirty="0">
                <a:hlinkClick r:id="rId8" action="ppaction://hlinksldjump"/>
              </a:rPr>
              <a:t>with Historical Allocation</a:t>
            </a:r>
            <a:r>
              <a:rPr lang="en-US" sz="1200" dirty="0">
                <a:solidFill>
                  <a:schemeClr val="tx2"/>
                </a:solidFill>
                <a:hlinkClick r:id="rId8" action="ppaction://hlinksldjump"/>
              </a:rPr>
              <a:t> </a:t>
            </a:r>
            <a:endParaRPr lang="en-US" sz="1200" dirty="0">
              <a:solidFill>
                <a:schemeClr val="tx2"/>
              </a:solidFill>
            </a:endParaRPr>
          </a:p>
          <a:p>
            <a:pPr marL="228600" indent="-228600">
              <a:buFont typeface="+mj-lt"/>
              <a:buAutoNum type="arabicPeriod"/>
            </a:pPr>
            <a:r>
              <a:rPr lang="en-US" sz="1200" dirty="0"/>
              <a:t> </a:t>
            </a:r>
            <a:r>
              <a:rPr lang="en-US" sz="1200" dirty="0">
                <a:hlinkClick r:id="rId9" action="ppaction://hlinksldjump"/>
              </a:rPr>
              <a:t>Historical Spend Rate with Optimal Allocation</a:t>
            </a:r>
            <a:endParaRPr lang="en-US" sz="1200" dirty="0"/>
          </a:p>
          <a:p>
            <a:pPr marL="228600" indent="-228600">
              <a:buFont typeface="+mj-lt"/>
              <a:buAutoNum type="arabicPeriod"/>
            </a:pPr>
            <a:r>
              <a:rPr lang="en-US" sz="1200" dirty="0"/>
              <a:t> </a:t>
            </a:r>
            <a:r>
              <a:rPr lang="en-US" sz="1200" dirty="0">
                <a:hlinkClick r:id="rId10" action="ppaction://hlinksldjump"/>
              </a:rPr>
              <a:t>Profit Maximization</a:t>
            </a:r>
            <a:endParaRPr lang="en-US" sz="1200" dirty="0"/>
          </a:p>
          <a:p>
            <a:pPr marL="228600" indent="-228600">
              <a:buFont typeface="+mj-lt"/>
              <a:buAutoNum type="arabicPeriod"/>
            </a:pPr>
            <a:r>
              <a:rPr lang="en-US" sz="1200" dirty="0"/>
              <a:t> </a:t>
            </a:r>
            <a:r>
              <a:rPr lang="en-US" sz="1200" dirty="0">
                <a:hlinkClick r:id="rId11" action="ppaction://hlinksldjump"/>
              </a:rPr>
              <a:t>Budget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hlinkClick r:id="rId11" action="ppaction://hlinksldjump"/>
              </a:rPr>
              <a:t>Budget Planner with Optimal Allocation</a:t>
            </a:r>
            <a:endParaRPr lang="en-US" sz="1200" dirty="0">
              <a:solidFill>
                <a:schemeClr val="tx2"/>
              </a:solidFill>
            </a:endParaRPr>
          </a:p>
          <a:p>
            <a:pPr marL="228600" indent="-228600">
              <a:buFont typeface="+mj-lt"/>
              <a:buAutoNum type="arabicPeriod"/>
            </a:pPr>
            <a:r>
              <a:rPr lang="en-US" sz="1200" dirty="0">
                <a:solidFill>
                  <a:schemeClr val="accent1"/>
                </a:solidFill>
              </a:rPr>
              <a:t> </a:t>
            </a:r>
            <a:r>
              <a:rPr lang="en-US" sz="1200" b="1" dirty="0">
                <a:solidFill>
                  <a:schemeClr val="accent1"/>
                </a:solidFill>
                <a:hlinkClick r:id="rId12" action="ppaction://hlinksldjump">
                  <a:extLst>
                    <a:ext uri="{A12FA001-AC4F-418D-AE19-62706E023703}">
                      <ahyp:hlinkClr xmlns:ahyp="http://schemas.microsoft.com/office/drawing/2018/hyperlinkcolor" val="tx"/>
                    </a:ext>
                  </a:extLst>
                </a:hlinkClick>
              </a:rPr>
              <a:t>Budget Planner with Custom Allocation</a:t>
            </a:r>
            <a:endParaRPr lang="en-US" sz="1200" b="1" dirty="0">
              <a:solidFill>
                <a:schemeClr val="accent1"/>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3" action="ppaction://hlinksldjump"/>
              </a:rPr>
              <a:t>Sales</a:t>
            </a:r>
            <a:r>
              <a:rPr lang="en-US" sz="1200" dirty="0">
                <a:hlinkClick r:id="rId13" action="ppaction://hlinksldjump"/>
              </a:rPr>
              <a: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4" action="ppaction://hlinksldjump"/>
              </a:rPr>
              <a:t>Sales</a:t>
            </a:r>
            <a:r>
              <a:rPr lang="en-US" sz="1200" dirty="0">
                <a:hlinkClick r:id="rId14" action="ppaction://hlinksldjump"/>
              </a:rPr>
              <a:t> Planner with Optimal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5" action="ppaction://hlinksldjump"/>
              </a:rPr>
              <a:t>Sales</a:t>
            </a:r>
            <a:r>
              <a:rPr lang="en-US" sz="1200" dirty="0">
                <a:hlinkClick r:id="rId15" action="ppaction://hlinksldjump"/>
              </a:rPr>
              <a:t> Planner with Custom Allocation</a:t>
            </a:r>
            <a:endParaRPr lang="en-US" sz="1200" dirty="0"/>
          </a:p>
          <a:p>
            <a:pPr marL="228600" indent="-228600">
              <a:buFont typeface="+mj-lt"/>
              <a:buAutoNum type="arabicPeriod"/>
            </a:pPr>
            <a:r>
              <a:rPr lang="en-US" sz="1200" dirty="0">
                <a:solidFill>
                  <a:schemeClr val="tx2"/>
                </a:solidFill>
              </a:rPr>
              <a:t> </a:t>
            </a:r>
            <a:r>
              <a:rPr lang="en-US" sz="1200" dirty="0">
                <a:hlinkClick r:id="rId16" action="ppaction://hlinksldjump"/>
              </a:rPr>
              <a:t>Save Planning Scenario</a:t>
            </a:r>
            <a:endParaRPr lang="en-US" sz="1200" dirty="0"/>
          </a:p>
          <a:p>
            <a:pPr marL="228600" indent="-228600">
              <a:buFont typeface="+mj-lt"/>
              <a:buAutoNum type="arabicPeriod"/>
            </a:pPr>
            <a:r>
              <a:rPr lang="en-US" sz="1200" dirty="0">
                <a:solidFill>
                  <a:schemeClr val="tx2"/>
                </a:solidFill>
                <a:hlinkClick r:id="rId17" action="ppaction://hlinksldjump"/>
              </a:rPr>
              <a:t> </a:t>
            </a:r>
            <a:r>
              <a:rPr lang="en-US" sz="1200" dirty="0">
                <a:hlinkClick r:id="rId17" action="ppaction://hlinksldjump"/>
              </a:rPr>
              <a:t>Scenario Visualization: Dollar Value Comparison</a:t>
            </a:r>
            <a:endParaRPr lang="en-US" sz="1200" dirty="0"/>
          </a:p>
          <a:p>
            <a:pPr marL="228600" indent="-228600">
              <a:buFont typeface="+mj-lt"/>
              <a:buAutoNum type="arabicPeriod"/>
            </a:pPr>
            <a:r>
              <a:rPr lang="en-US" sz="1200" dirty="0">
                <a:hlinkClick r:id="rId18" action="ppaction://hlinksldjump"/>
              </a:rPr>
              <a:t> Scenario Visualization: Percentage Value Comparison &amp; Extended Explanation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9" action="ppaction://hlinksldjump"/>
              </a:rPr>
              <a:t>Scenario Visualization: Brand Manager &amp; Deep Dive/Analyst Views </a:t>
            </a:r>
            <a:endParaRPr lang="en-US" sz="1200" dirty="0"/>
          </a:p>
          <a:p>
            <a:pPr marL="228600" indent="-228600">
              <a:buFont typeface="+mj-lt"/>
              <a:buAutoNum type="arabicPeriod"/>
            </a:pPr>
            <a:r>
              <a:rPr lang="en-US" sz="1200" dirty="0">
                <a:solidFill>
                  <a:schemeClr val="tx2"/>
                </a:solidFill>
                <a:hlinkClick r:id="rId20" action="ppaction://hlinksldjump"/>
              </a:rPr>
              <a:t>FAQs</a:t>
            </a:r>
            <a:endParaRPr lang="en-US" sz="1200" dirty="0">
              <a:solidFill>
                <a:schemeClr val="tx2"/>
              </a:solidFill>
            </a:endParaRPr>
          </a:p>
          <a:p>
            <a:pPr marL="228600" indent="-228600">
              <a:buFont typeface="+mj-lt"/>
              <a:buAutoNum type="arabicPeriod"/>
            </a:pPr>
            <a:endParaRPr lang="en-US" sz="1200" dirty="0">
              <a:solidFill>
                <a:schemeClr val="tx2"/>
              </a:solidFill>
            </a:endParaRPr>
          </a:p>
        </p:txBody>
      </p:sp>
    </p:spTree>
    <p:extLst>
      <p:ext uri="{BB962C8B-B14F-4D97-AF65-F5344CB8AC3E}">
        <p14:creationId xmlns:p14="http://schemas.microsoft.com/office/powerpoint/2010/main" val="2269944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Use Case 6: Budget Planner with Custom Allocation - Fixed</a:t>
            </a:r>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8600" indent="-228600">
              <a:spcAft>
                <a:spcPts val="600"/>
              </a:spcAft>
              <a:buFontTx/>
              <a:buAutoNum type="arabicPeriod"/>
            </a:pPr>
            <a:r>
              <a:rPr lang="en-US" sz="1200" dirty="0">
                <a:solidFill>
                  <a:schemeClr val="tx1"/>
                </a:solidFill>
              </a:rPr>
              <a:t>In order to run a scenario to plan and model spend based on a set fixed, budget amount seeking a more customized, Select </a:t>
            </a:r>
            <a:r>
              <a:rPr lang="en-US" sz="1200" b="1" dirty="0">
                <a:solidFill>
                  <a:schemeClr val="tx1"/>
                </a:solidFill>
              </a:rPr>
              <a:t>Budget Planner</a:t>
            </a:r>
            <a:r>
              <a:rPr lang="en-US" sz="1200" dirty="0">
                <a:solidFill>
                  <a:schemeClr val="tx1"/>
                </a:solidFill>
              </a:rPr>
              <a:t>. </a:t>
            </a:r>
          </a:p>
          <a:p>
            <a:pPr marL="228600" indent="-228600">
              <a:spcAft>
                <a:spcPts val="600"/>
              </a:spcAft>
              <a:buFontTx/>
              <a:buAutoNum type="arabicPeriod"/>
            </a:pPr>
            <a:r>
              <a:rPr lang="en-US" sz="1200" dirty="0">
                <a:solidFill>
                  <a:schemeClr val="tx1"/>
                </a:solidFill>
              </a:rPr>
              <a:t>Next, select the </a:t>
            </a:r>
            <a:r>
              <a:rPr lang="en-US" sz="1200" b="1" dirty="0">
                <a:solidFill>
                  <a:schemeClr val="tx1"/>
                </a:solidFill>
              </a:rPr>
              <a:t>Custom</a:t>
            </a:r>
            <a:r>
              <a:rPr lang="en-US" sz="1200" dirty="0">
                <a:solidFill>
                  <a:schemeClr val="tx1"/>
                </a:solidFill>
              </a:rPr>
              <a:t> tab.  The model will allocate the updated budget based on customized spend. </a:t>
            </a:r>
          </a:p>
          <a:p>
            <a:pPr marL="228600" indent="-228600">
              <a:spcAft>
                <a:spcPts val="600"/>
              </a:spcAft>
              <a:buFontTx/>
              <a:buAutoNum type="arabicPeriod"/>
            </a:pPr>
            <a:r>
              <a:rPr lang="en-US" sz="1200" dirty="0">
                <a:solidFill>
                  <a:schemeClr val="tx1"/>
                </a:solidFill>
              </a:rPr>
              <a:t>Next, select the </a:t>
            </a:r>
            <a:r>
              <a:rPr lang="en-US" sz="1200" b="1" dirty="0">
                <a:solidFill>
                  <a:schemeClr val="tx1"/>
                </a:solidFill>
              </a:rPr>
              <a:t>Fixed</a:t>
            </a:r>
            <a:r>
              <a:rPr lang="en-US" sz="1200" dirty="0">
                <a:solidFill>
                  <a:schemeClr val="tx1"/>
                </a:solidFill>
              </a:rPr>
              <a:t> tab to fix the total amount at the historical spend but to enable channel by channel customized allocation. </a:t>
            </a:r>
          </a:p>
          <a:p>
            <a:pPr marL="228600" indent="-228600">
              <a:spcAft>
                <a:spcPts val="600"/>
              </a:spcAft>
              <a:buFontTx/>
              <a:buAutoNum type="arabicPeriod"/>
            </a:pPr>
            <a:r>
              <a:rPr lang="en-US" sz="1200" dirty="0">
                <a:solidFill>
                  <a:schemeClr val="tx1"/>
                </a:solidFill>
              </a:rPr>
              <a:t>The user has the ability to adjust the weighting and amounts.  The individual channel budget amounts need to add up to 100% or the total amount entered. Otherwise, an error message will appear.</a:t>
            </a:r>
            <a:endParaRPr lang="en-US" sz="1200" b="1" dirty="0">
              <a:solidFill>
                <a:schemeClr val="tx1"/>
              </a:solidFill>
            </a:endParaRPr>
          </a:p>
          <a:p>
            <a:pPr marL="228600" indent="-228600">
              <a:spcAft>
                <a:spcPts val="600"/>
              </a:spcAft>
              <a:buFontTx/>
              <a:buAutoNum type="arabicPeriod"/>
            </a:pPr>
            <a:r>
              <a:rPr lang="en-US" sz="1200" dirty="0">
                <a:solidFill>
                  <a:schemeClr val="tx1"/>
                </a:solidFill>
              </a:rPr>
              <a:t>Click to </a:t>
            </a:r>
            <a:r>
              <a:rPr lang="en-US" sz="1200" b="1" dirty="0">
                <a:solidFill>
                  <a:schemeClr val="tx1"/>
                </a:solidFill>
              </a:rPr>
              <a:t>Save and Run </a:t>
            </a:r>
            <a:r>
              <a:rPr lang="en-US" sz="1200" dirty="0">
                <a:solidFill>
                  <a:schemeClr val="tx1"/>
                </a:solidFill>
              </a:rPr>
              <a:t>the scenario.</a:t>
            </a:r>
          </a:p>
          <a:p>
            <a:pPr marL="228600" indent="-228600">
              <a:spcAft>
                <a:spcPts val="600"/>
              </a:spcAft>
              <a:buFontTx/>
              <a:buAutoNum type="arabicPeriod"/>
            </a:pPr>
            <a:endParaRPr lang="en-US" sz="1200" dirty="0">
              <a:solidFill>
                <a:schemeClr val="tx1"/>
              </a:solidFill>
            </a:endParaRPr>
          </a:p>
          <a:p>
            <a:pPr marL="228600" indent="-228600">
              <a:spcAft>
                <a:spcPts val="600"/>
              </a:spcAft>
              <a:buFontTx/>
              <a:buAutoNum type="arabicPeriod"/>
            </a:pPr>
            <a:endParaRPr lang="en-US" sz="1200" dirty="0">
              <a:solidFill>
                <a:schemeClr val="tx1"/>
              </a:solidFill>
            </a:endParaRPr>
          </a:p>
          <a:p>
            <a:pPr>
              <a:spcAft>
                <a:spcPts val="600"/>
              </a:spcAft>
            </a:pPr>
            <a:endParaRPr lang="en-US" sz="1200" dirty="0">
              <a:solidFill>
                <a:schemeClr val="tx1"/>
              </a:solidFill>
            </a:endParaRPr>
          </a:p>
          <a:p>
            <a:endParaRPr lang="en-US" sz="1200" dirty="0">
              <a:solidFill>
                <a:schemeClr val="accent4"/>
              </a:solidFill>
            </a:endParaRPr>
          </a:p>
          <a:p>
            <a:pPr>
              <a:spcAft>
                <a:spcPts val="600"/>
              </a:spcAft>
            </a:pPr>
            <a:endParaRPr lang="en-US" sz="1200" dirty="0">
              <a:solidFill>
                <a:schemeClr val="accent4"/>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pic>
        <p:nvPicPr>
          <p:cNvPr id="6" name="Picture 5">
            <a:extLst>
              <a:ext uri="{FF2B5EF4-FFF2-40B4-BE49-F238E27FC236}">
                <a16:creationId xmlns:a16="http://schemas.microsoft.com/office/drawing/2014/main" id="{DBD9636E-0650-4C04-B1E5-A91CF26A5BFF}"/>
              </a:ext>
            </a:extLst>
          </p:cNvPr>
          <p:cNvPicPr>
            <a:picLocks noChangeAspect="1"/>
          </p:cNvPicPr>
          <p:nvPr/>
        </p:nvPicPr>
        <p:blipFill>
          <a:blip r:embed="rId3"/>
          <a:stretch>
            <a:fillRect/>
          </a:stretch>
        </p:blipFill>
        <p:spPr>
          <a:xfrm>
            <a:off x="914401" y="1447801"/>
            <a:ext cx="6210300" cy="3238500"/>
          </a:xfrm>
          <a:prstGeom prst="rect">
            <a:avLst/>
          </a:prstGeom>
        </p:spPr>
      </p:pic>
      <p:sp>
        <p:nvSpPr>
          <p:cNvPr id="16" name="Oval 15">
            <a:extLst>
              <a:ext uri="{FF2B5EF4-FFF2-40B4-BE49-F238E27FC236}">
                <a16:creationId xmlns:a16="http://schemas.microsoft.com/office/drawing/2014/main" id="{8CDCCB28-4921-4867-8BA9-F4B4C4A8AEE0}"/>
              </a:ext>
            </a:extLst>
          </p:cNvPr>
          <p:cNvSpPr/>
          <p:nvPr/>
        </p:nvSpPr>
        <p:spPr>
          <a:xfrm>
            <a:off x="3592830" y="19431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17" name="Oval 16">
            <a:extLst>
              <a:ext uri="{FF2B5EF4-FFF2-40B4-BE49-F238E27FC236}">
                <a16:creationId xmlns:a16="http://schemas.microsoft.com/office/drawing/2014/main" id="{96626F62-EE97-4D28-AF78-19E0F6560A82}"/>
              </a:ext>
            </a:extLst>
          </p:cNvPr>
          <p:cNvSpPr/>
          <p:nvPr/>
        </p:nvSpPr>
        <p:spPr>
          <a:xfrm>
            <a:off x="4278630" y="24117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
        <p:nvSpPr>
          <p:cNvPr id="20" name="Oval 19">
            <a:extLst>
              <a:ext uri="{FF2B5EF4-FFF2-40B4-BE49-F238E27FC236}">
                <a16:creationId xmlns:a16="http://schemas.microsoft.com/office/drawing/2014/main" id="{486C2F95-A78F-4152-81F8-F70A3479C6C4}"/>
              </a:ext>
            </a:extLst>
          </p:cNvPr>
          <p:cNvSpPr/>
          <p:nvPr/>
        </p:nvSpPr>
        <p:spPr>
          <a:xfrm>
            <a:off x="1028700" y="28575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3</a:t>
            </a:r>
          </a:p>
        </p:txBody>
      </p:sp>
      <p:sp>
        <p:nvSpPr>
          <p:cNvPr id="21" name="Oval 20">
            <a:extLst>
              <a:ext uri="{FF2B5EF4-FFF2-40B4-BE49-F238E27FC236}">
                <a16:creationId xmlns:a16="http://schemas.microsoft.com/office/drawing/2014/main" id="{B2A08F19-5671-4F12-9650-C3FE541A4FB1}"/>
              </a:ext>
            </a:extLst>
          </p:cNvPr>
          <p:cNvSpPr/>
          <p:nvPr/>
        </p:nvSpPr>
        <p:spPr>
          <a:xfrm>
            <a:off x="6678930" y="34404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4</a:t>
            </a:r>
          </a:p>
        </p:txBody>
      </p:sp>
      <p:sp>
        <p:nvSpPr>
          <p:cNvPr id="23" name="Oval 22">
            <a:extLst>
              <a:ext uri="{FF2B5EF4-FFF2-40B4-BE49-F238E27FC236}">
                <a16:creationId xmlns:a16="http://schemas.microsoft.com/office/drawing/2014/main" id="{71D822E8-BF97-44E6-99CE-6FF5D0EFEC11}"/>
              </a:ext>
            </a:extLst>
          </p:cNvPr>
          <p:cNvSpPr/>
          <p:nvPr/>
        </p:nvSpPr>
        <p:spPr>
          <a:xfrm>
            <a:off x="3745230" y="44691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5</a:t>
            </a:r>
          </a:p>
        </p:txBody>
      </p:sp>
    </p:spTree>
    <p:extLst>
      <p:ext uri="{BB962C8B-B14F-4D97-AF65-F5344CB8AC3E}">
        <p14:creationId xmlns:p14="http://schemas.microsoft.com/office/powerpoint/2010/main" val="74039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Use Case 6: Budget Planner with Custom Allocation - Range</a:t>
            </a:r>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8600" indent="-228600">
              <a:spcAft>
                <a:spcPts val="600"/>
              </a:spcAft>
              <a:buFontTx/>
              <a:buAutoNum type="arabicPeriod"/>
            </a:pPr>
            <a:r>
              <a:rPr lang="en-US" sz="1200" dirty="0">
                <a:solidFill>
                  <a:schemeClr val="tx1"/>
                </a:solidFill>
              </a:rPr>
              <a:t>In order to run a scenario to plan and model spend based on a custom allocation. Select </a:t>
            </a:r>
            <a:r>
              <a:rPr lang="en-US" sz="1200" b="1" dirty="0">
                <a:solidFill>
                  <a:schemeClr val="tx1"/>
                </a:solidFill>
              </a:rPr>
              <a:t>Budget Planner</a:t>
            </a:r>
            <a:r>
              <a:rPr lang="en-US" sz="1200" dirty="0">
                <a:solidFill>
                  <a:schemeClr val="tx1"/>
                </a:solidFill>
              </a:rPr>
              <a:t>. </a:t>
            </a:r>
          </a:p>
          <a:p>
            <a:pPr marL="228600" indent="-228600">
              <a:spcAft>
                <a:spcPts val="600"/>
              </a:spcAft>
              <a:buFontTx/>
              <a:buAutoNum type="arabicPeriod"/>
            </a:pPr>
            <a:r>
              <a:rPr lang="en-US" sz="1200" dirty="0">
                <a:solidFill>
                  <a:schemeClr val="tx1"/>
                </a:solidFill>
              </a:rPr>
              <a:t>Next, select the </a:t>
            </a:r>
            <a:r>
              <a:rPr lang="en-US" sz="1200" b="1" dirty="0">
                <a:solidFill>
                  <a:schemeClr val="tx1"/>
                </a:solidFill>
              </a:rPr>
              <a:t>Custom</a:t>
            </a:r>
            <a:r>
              <a:rPr lang="en-US" sz="1200" dirty="0">
                <a:solidFill>
                  <a:schemeClr val="tx1"/>
                </a:solidFill>
              </a:rPr>
              <a:t> tab.  The model will allocate the updated budget based on customized spend. </a:t>
            </a:r>
          </a:p>
          <a:p>
            <a:pPr marL="228600" indent="-228600">
              <a:spcAft>
                <a:spcPts val="600"/>
              </a:spcAft>
              <a:buFontTx/>
              <a:buAutoNum type="arabicPeriod"/>
            </a:pPr>
            <a:r>
              <a:rPr lang="en-US" sz="1200" dirty="0">
                <a:solidFill>
                  <a:schemeClr val="tx1"/>
                </a:solidFill>
              </a:rPr>
              <a:t>Next, select the </a:t>
            </a:r>
            <a:r>
              <a:rPr lang="en-US" sz="1200" b="1" dirty="0">
                <a:solidFill>
                  <a:schemeClr val="tx1"/>
                </a:solidFill>
              </a:rPr>
              <a:t>Range </a:t>
            </a:r>
            <a:r>
              <a:rPr lang="en-US" sz="1200" dirty="0">
                <a:solidFill>
                  <a:schemeClr val="tx1"/>
                </a:solidFill>
              </a:rPr>
              <a:t>tab to enable a range from Min Spend to Max Spend that is customizable to the user’s total budget. </a:t>
            </a:r>
          </a:p>
          <a:p>
            <a:pPr marL="228600" indent="-228600">
              <a:spcAft>
                <a:spcPts val="600"/>
              </a:spcAft>
              <a:buFontTx/>
              <a:buAutoNum type="arabicPeriod"/>
            </a:pPr>
            <a:r>
              <a:rPr lang="en-US" sz="1200" dirty="0">
                <a:solidFill>
                  <a:schemeClr val="tx1"/>
                </a:solidFill>
              </a:rPr>
              <a:t>The user has the ability to adjust the </a:t>
            </a:r>
            <a:r>
              <a:rPr lang="en-US" sz="1200" b="1" dirty="0">
                <a:solidFill>
                  <a:schemeClr val="tx1"/>
                </a:solidFill>
              </a:rPr>
              <a:t>Min Spend </a:t>
            </a:r>
            <a:r>
              <a:rPr lang="en-US" sz="1200" dirty="0">
                <a:solidFill>
                  <a:schemeClr val="tx1"/>
                </a:solidFill>
              </a:rPr>
              <a:t>and </a:t>
            </a:r>
            <a:r>
              <a:rPr lang="en-US" sz="1200" b="1" dirty="0">
                <a:solidFill>
                  <a:schemeClr val="tx1"/>
                </a:solidFill>
              </a:rPr>
              <a:t>Max Spend</a:t>
            </a:r>
            <a:r>
              <a:rPr lang="en-US" sz="1200" dirty="0">
                <a:solidFill>
                  <a:schemeClr val="tx1"/>
                </a:solidFill>
              </a:rPr>
              <a:t>.  The individual channel budget amounts may be varied to any customizable budgetary amount.</a:t>
            </a:r>
            <a:endParaRPr lang="en-US" sz="1200" b="1" dirty="0">
              <a:solidFill>
                <a:schemeClr val="tx1"/>
              </a:solidFill>
            </a:endParaRPr>
          </a:p>
          <a:p>
            <a:pPr marL="228600" indent="-228600">
              <a:spcAft>
                <a:spcPts val="600"/>
              </a:spcAft>
              <a:buFontTx/>
              <a:buAutoNum type="arabicPeriod"/>
            </a:pPr>
            <a:r>
              <a:rPr lang="en-US" sz="1200" dirty="0">
                <a:solidFill>
                  <a:schemeClr val="tx1"/>
                </a:solidFill>
              </a:rPr>
              <a:t>Click to </a:t>
            </a:r>
            <a:r>
              <a:rPr lang="en-US" sz="1200" b="1" dirty="0">
                <a:solidFill>
                  <a:schemeClr val="tx1"/>
                </a:solidFill>
              </a:rPr>
              <a:t>Save and Run </a:t>
            </a:r>
            <a:r>
              <a:rPr lang="en-US" sz="1200" dirty="0">
                <a:solidFill>
                  <a:schemeClr val="tx1"/>
                </a:solidFill>
              </a:rPr>
              <a:t>the scenario.</a:t>
            </a:r>
          </a:p>
          <a:p>
            <a:pPr marL="228600" indent="-228600">
              <a:spcAft>
                <a:spcPts val="600"/>
              </a:spcAft>
              <a:buFontTx/>
              <a:buAutoNum type="arabicPeriod"/>
            </a:pPr>
            <a:endParaRPr lang="en-US" sz="1200" dirty="0">
              <a:solidFill>
                <a:schemeClr val="tx1"/>
              </a:solidFill>
            </a:endParaRPr>
          </a:p>
          <a:p>
            <a:pPr marL="228600" indent="-228600">
              <a:spcAft>
                <a:spcPts val="600"/>
              </a:spcAft>
              <a:buFontTx/>
              <a:buAutoNum type="arabicPeriod"/>
            </a:pPr>
            <a:endParaRPr lang="en-US" sz="1200" dirty="0">
              <a:solidFill>
                <a:schemeClr val="tx1"/>
              </a:solidFill>
            </a:endParaRPr>
          </a:p>
          <a:p>
            <a:pPr>
              <a:spcAft>
                <a:spcPts val="600"/>
              </a:spcAft>
            </a:pPr>
            <a:endParaRPr lang="en-US" sz="1200" dirty="0">
              <a:solidFill>
                <a:schemeClr val="tx1"/>
              </a:solidFill>
            </a:endParaRPr>
          </a:p>
          <a:p>
            <a:endParaRPr lang="en-US" sz="1200" dirty="0">
              <a:solidFill>
                <a:schemeClr val="accent4"/>
              </a:solidFill>
            </a:endParaRPr>
          </a:p>
          <a:p>
            <a:pPr>
              <a:spcAft>
                <a:spcPts val="600"/>
              </a:spcAft>
            </a:pPr>
            <a:endParaRPr lang="en-US" sz="1200" dirty="0">
              <a:solidFill>
                <a:schemeClr val="accent4"/>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pic>
        <p:nvPicPr>
          <p:cNvPr id="6" name="Picture 5">
            <a:extLst>
              <a:ext uri="{FF2B5EF4-FFF2-40B4-BE49-F238E27FC236}">
                <a16:creationId xmlns:a16="http://schemas.microsoft.com/office/drawing/2014/main" id="{1D4150E6-99DD-4DB8-A549-A83B9FB203C1}"/>
              </a:ext>
            </a:extLst>
          </p:cNvPr>
          <p:cNvPicPr>
            <a:picLocks noChangeAspect="1"/>
          </p:cNvPicPr>
          <p:nvPr/>
        </p:nvPicPr>
        <p:blipFill>
          <a:blip r:embed="rId3"/>
          <a:stretch>
            <a:fillRect/>
          </a:stretch>
        </p:blipFill>
        <p:spPr>
          <a:xfrm>
            <a:off x="914400" y="1466849"/>
            <a:ext cx="6210300" cy="3219451"/>
          </a:xfrm>
          <a:prstGeom prst="rect">
            <a:avLst/>
          </a:prstGeom>
        </p:spPr>
      </p:pic>
      <p:sp>
        <p:nvSpPr>
          <p:cNvPr id="16" name="Oval 15">
            <a:extLst>
              <a:ext uri="{FF2B5EF4-FFF2-40B4-BE49-F238E27FC236}">
                <a16:creationId xmlns:a16="http://schemas.microsoft.com/office/drawing/2014/main" id="{09C2D7AE-DBAF-4026-866C-F533CB528493}"/>
              </a:ext>
            </a:extLst>
          </p:cNvPr>
          <p:cNvSpPr/>
          <p:nvPr/>
        </p:nvSpPr>
        <p:spPr>
          <a:xfrm>
            <a:off x="3592830" y="19926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17" name="Oval 16">
            <a:extLst>
              <a:ext uri="{FF2B5EF4-FFF2-40B4-BE49-F238E27FC236}">
                <a16:creationId xmlns:a16="http://schemas.microsoft.com/office/drawing/2014/main" id="{591DD668-7010-4E42-9F36-71B3E76FCDC9}"/>
              </a:ext>
            </a:extLst>
          </p:cNvPr>
          <p:cNvSpPr/>
          <p:nvPr/>
        </p:nvSpPr>
        <p:spPr>
          <a:xfrm>
            <a:off x="4316730" y="24498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
        <p:nvSpPr>
          <p:cNvPr id="20" name="Oval 19">
            <a:extLst>
              <a:ext uri="{FF2B5EF4-FFF2-40B4-BE49-F238E27FC236}">
                <a16:creationId xmlns:a16="http://schemas.microsoft.com/office/drawing/2014/main" id="{581F3B50-FB94-4D76-99DF-BA79A7C1EE9B}"/>
              </a:ext>
            </a:extLst>
          </p:cNvPr>
          <p:cNvSpPr/>
          <p:nvPr/>
        </p:nvSpPr>
        <p:spPr>
          <a:xfrm>
            <a:off x="2145030" y="28689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3</a:t>
            </a:r>
          </a:p>
        </p:txBody>
      </p:sp>
      <p:sp>
        <p:nvSpPr>
          <p:cNvPr id="21" name="Oval 20">
            <a:extLst>
              <a:ext uri="{FF2B5EF4-FFF2-40B4-BE49-F238E27FC236}">
                <a16:creationId xmlns:a16="http://schemas.microsoft.com/office/drawing/2014/main" id="{C91173A2-EE9F-4528-935F-C82D54504D16}"/>
              </a:ext>
            </a:extLst>
          </p:cNvPr>
          <p:cNvSpPr/>
          <p:nvPr/>
        </p:nvSpPr>
        <p:spPr>
          <a:xfrm>
            <a:off x="4926330" y="34404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4</a:t>
            </a:r>
          </a:p>
        </p:txBody>
      </p:sp>
      <p:sp>
        <p:nvSpPr>
          <p:cNvPr id="23" name="Oval 22">
            <a:extLst>
              <a:ext uri="{FF2B5EF4-FFF2-40B4-BE49-F238E27FC236}">
                <a16:creationId xmlns:a16="http://schemas.microsoft.com/office/drawing/2014/main" id="{E6B59E52-DCAC-419E-AC92-D2D0741D1C7D}"/>
              </a:ext>
            </a:extLst>
          </p:cNvPr>
          <p:cNvSpPr/>
          <p:nvPr/>
        </p:nvSpPr>
        <p:spPr>
          <a:xfrm>
            <a:off x="3771900" y="44577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5</a:t>
            </a:r>
          </a:p>
        </p:txBody>
      </p:sp>
    </p:spTree>
    <p:extLst>
      <p:ext uri="{BB962C8B-B14F-4D97-AF65-F5344CB8AC3E}">
        <p14:creationId xmlns:p14="http://schemas.microsoft.com/office/powerpoint/2010/main" val="2363652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53"/>
          </p:nvPr>
        </p:nvPicPr>
        <p:blipFill>
          <a:blip r:embed="rId2" cstate="email">
            <a:extLst>
              <a:ext uri="{28A0092B-C50C-407E-A947-70E740481C1C}">
                <a14:useLocalDpi xmlns:a14="http://schemas.microsoft.com/office/drawing/2010/main"/>
              </a:ext>
            </a:extLst>
          </a:blip>
          <a:srcRect/>
          <a:stretch>
            <a:fillRect/>
          </a:stretch>
        </p:blipFill>
        <p:spPr>
          <a:xfrm>
            <a:off x="-1" y="0"/>
            <a:ext cx="6299201" cy="6858000"/>
          </a:xfrm>
        </p:spPr>
      </p:pic>
      <p:sp>
        <p:nvSpPr>
          <p:cNvPr id="7" name="Rectangle 6"/>
          <p:cNvSpPr/>
          <p:nvPr/>
        </p:nvSpPr>
        <p:spPr>
          <a:xfrm>
            <a:off x="12122728" y="0"/>
            <a:ext cx="73152"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7"/>
          <p:cNvSpPr>
            <a:spLocks noGrp="1"/>
          </p:cNvSpPr>
          <p:nvPr>
            <p:ph type="title"/>
          </p:nvPr>
        </p:nvSpPr>
        <p:spPr>
          <a:xfrm>
            <a:off x="6629400" y="114300"/>
            <a:ext cx="4092347" cy="685799"/>
          </a:xfrm>
        </p:spPr>
        <p:txBody>
          <a:bodyPr lIns="0" rIns="0" anchor="t">
            <a:normAutofit fontScale="90000"/>
          </a:bodyPr>
          <a:lstStyle/>
          <a:p>
            <a:r>
              <a:rPr lang="en-US" dirty="0">
                <a:latin typeface="Franklin Gothic Book" panose="020B0503020102020204" pitchFamily="34" charset="0"/>
              </a:rPr>
              <a:t>Content</a:t>
            </a:r>
          </a:p>
        </p:txBody>
      </p:sp>
      <p:sp>
        <p:nvSpPr>
          <p:cNvPr id="12" name="Subtitle 8"/>
          <p:cNvSpPr>
            <a:spLocks noGrp="1"/>
          </p:cNvSpPr>
          <p:nvPr>
            <p:ph type="subTitle" idx="13"/>
          </p:nvPr>
        </p:nvSpPr>
        <p:spPr>
          <a:xfrm>
            <a:off x="6553200" y="880455"/>
            <a:ext cx="5493328" cy="5558445"/>
          </a:xfrm>
        </p:spPr>
        <p:txBody>
          <a:bodyPr vert="horz" wrap="square" lIns="0" tIns="45720" rIns="0" bIns="45720" rtlCol="0" anchor="t">
            <a:spAutoFit/>
          </a:bodyPr>
          <a:lstStyle/>
          <a:p>
            <a:pPr marL="228600" indent="-228600">
              <a:buFont typeface="+mj-lt"/>
              <a:buAutoNum type="arabicPeriod"/>
            </a:pPr>
            <a:r>
              <a:rPr lang="en-US" sz="1200" dirty="0">
                <a:hlinkClick r:id="rId3" action="ppaction://hlinksldjump">
                  <a:extLst>
                    <a:ext uri="{A12FA001-AC4F-418D-AE19-62706E023703}">
                      <ahyp:hlinkClr xmlns:ahyp="http://schemas.microsoft.com/office/drawing/2018/hyperlinkcolor" val="tx"/>
                    </a:ext>
                  </a:extLst>
                </a:hlinkClick>
              </a:rPr>
              <a:t> Business Process Overview</a:t>
            </a:r>
            <a:endParaRPr lang="en-US" sz="1200" dirty="0"/>
          </a:p>
          <a:p>
            <a:pPr marL="228600" indent="-228600">
              <a:buFont typeface="+mj-lt"/>
              <a:buAutoNum type="arabicPeriod"/>
            </a:pPr>
            <a:r>
              <a:rPr lang="en-US" sz="1200" dirty="0">
                <a:hlinkClick r:id="rId4" action="ppaction://hlinksldjump">
                  <a:extLst>
                    <a:ext uri="{A12FA001-AC4F-418D-AE19-62706E023703}">
                      <ahyp:hlinkClr xmlns:ahyp="http://schemas.microsoft.com/office/drawing/2018/hyperlinkcolor" val="tx"/>
                    </a:ext>
                  </a:extLst>
                </a:hlinkClick>
              </a:rPr>
              <a:t> User Login and User Access</a:t>
            </a:r>
            <a:endParaRPr lang="en-US" sz="1200" dirty="0"/>
          </a:p>
          <a:p>
            <a:pPr marL="228600" indent="-228600">
              <a:buFont typeface="+mj-lt"/>
              <a:buAutoNum type="arabicPeriod"/>
            </a:pPr>
            <a:r>
              <a:rPr lang="en-US" sz="1200" dirty="0"/>
              <a:t> </a:t>
            </a:r>
            <a:r>
              <a:rPr lang="en-US" sz="1200" dirty="0">
                <a:hlinkClick r:id="rId5" action="ppaction://hlinksldjump"/>
              </a:rPr>
              <a:t>Open New Planning Session</a:t>
            </a:r>
            <a:endParaRPr lang="en-US" sz="1200" dirty="0"/>
          </a:p>
          <a:p>
            <a:pPr marL="228600" indent="-228600">
              <a:buFont typeface="+mj-lt"/>
              <a:buAutoNum type="arabicPeriod"/>
            </a:pPr>
            <a:r>
              <a:rPr lang="en-US" sz="1200" dirty="0"/>
              <a:t> </a:t>
            </a:r>
            <a:r>
              <a:rPr lang="en-US" sz="1200" dirty="0">
                <a:hlinkClick r:id="rId6" action="ppaction://hlinksldjump"/>
              </a:rPr>
              <a:t>Data Load</a:t>
            </a:r>
            <a:endParaRPr lang="en-US" sz="1200" dirty="0"/>
          </a:p>
          <a:p>
            <a:pPr marL="228600" indent="-228600">
              <a:buFont typeface="+mj-lt"/>
              <a:buAutoNum type="arabicPeriod"/>
            </a:pPr>
            <a:r>
              <a:rPr lang="en-US" sz="1200" dirty="0"/>
              <a:t> </a:t>
            </a:r>
            <a:r>
              <a:rPr lang="en-US" sz="1200" dirty="0">
                <a:hlinkClick r:id="rId7" action="ppaction://hlinksldjump">
                  <a:extLst>
                    <a:ext uri="{A12FA001-AC4F-418D-AE19-62706E023703}">
                      <ahyp:hlinkClr xmlns:ahyp="http://schemas.microsoft.com/office/drawing/2018/hyperlinkcolor" val="tx"/>
                    </a:ext>
                  </a:extLst>
                </a:hlinkClick>
              </a:rPr>
              <a:t>Create Scenario</a:t>
            </a:r>
            <a:endParaRPr lang="en-US" sz="1200" dirty="0"/>
          </a:p>
          <a:p>
            <a:pPr marL="228600" indent="-228600">
              <a:buFont typeface="+mj-lt"/>
              <a:buAutoNum type="arabicPeriod"/>
            </a:pPr>
            <a:r>
              <a:rPr lang="en-US" sz="1200" dirty="0"/>
              <a:t> </a:t>
            </a:r>
            <a:r>
              <a:rPr lang="en-US" sz="1200" dirty="0">
                <a:hlinkClick r:id="rId8" action="ppaction://hlinksldjump"/>
              </a:rPr>
              <a:t>Historical Spend Rate with Historical Allocation</a:t>
            </a:r>
            <a:r>
              <a:rPr lang="en-US" sz="1200" dirty="0">
                <a:solidFill>
                  <a:schemeClr val="tx2"/>
                </a:solidFill>
                <a:hlinkClick r:id="rId8" action="ppaction://hlinksldjump"/>
              </a:rPr>
              <a:t> </a:t>
            </a:r>
            <a:endParaRPr lang="en-US" sz="1200" dirty="0">
              <a:solidFill>
                <a:schemeClr val="tx2"/>
              </a:solidFill>
            </a:endParaRPr>
          </a:p>
          <a:p>
            <a:pPr marL="228600" indent="-228600">
              <a:buFont typeface="+mj-lt"/>
              <a:buAutoNum type="arabicPeriod"/>
            </a:pPr>
            <a:r>
              <a:rPr lang="en-US" sz="1200" dirty="0"/>
              <a:t> </a:t>
            </a:r>
            <a:r>
              <a:rPr lang="en-US" sz="1200" dirty="0">
                <a:hlinkClick r:id="rId9" action="ppaction://hlinksldjump"/>
              </a:rPr>
              <a:t>Historical Spend Rate with Optimal Allocation</a:t>
            </a:r>
            <a:endParaRPr lang="en-US" sz="1200" dirty="0"/>
          </a:p>
          <a:p>
            <a:pPr marL="228600" indent="-228600">
              <a:buFont typeface="+mj-lt"/>
              <a:buAutoNum type="arabicPeriod"/>
            </a:pPr>
            <a:r>
              <a:rPr lang="en-US" sz="1200" dirty="0"/>
              <a:t> </a:t>
            </a:r>
            <a:r>
              <a:rPr lang="en-US" sz="1200" dirty="0">
                <a:hlinkClick r:id="rId10" action="ppaction://hlinksldjump"/>
              </a:rPr>
              <a:t>Profit Maximization</a:t>
            </a:r>
            <a:endParaRPr lang="en-US" sz="1200" dirty="0"/>
          </a:p>
          <a:p>
            <a:pPr marL="228600" indent="-228600">
              <a:buFont typeface="+mj-lt"/>
              <a:buAutoNum type="arabicPeriod"/>
            </a:pPr>
            <a:r>
              <a:rPr lang="en-US" sz="1200" dirty="0"/>
              <a:t> </a:t>
            </a:r>
            <a:r>
              <a:rPr lang="en-US" sz="1200" dirty="0">
                <a:hlinkClick r:id="rId11" action="ppaction://hlinksldjump"/>
              </a:rPr>
              <a:t>Budget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hlinkClick r:id="rId11" action="ppaction://hlinksldjump"/>
              </a:rPr>
              <a:t>Budget Planner with Optimal Allocation</a:t>
            </a:r>
            <a:endParaRPr lang="en-US" sz="1200" dirty="0">
              <a:solidFill>
                <a:schemeClr val="tx2"/>
              </a:solidFill>
            </a:endParaRPr>
          </a:p>
          <a:p>
            <a:pPr marL="228600" indent="-228600">
              <a:buFont typeface="+mj-lt"/>
              <a:buAutoNum type="arabicPeriod"/>
            </a:pPr>
            <a:r>
              <a:rPr lang="en-US" sz="1200" dirty="0"/>
              <a:t> </a:t>
            </a:r>
            <a:r>
              <a:rPr lang="en-US" sz="1200" dirty="0">
                <a:hlinkClick r:id="rId12" action="ppaction://hlinksldjump"/>
              </a:rPr>
              <a:t>Budget Planner with Custom Allocation</a:t>
            </a:r>
            <a:endParaRPr lang="en-US" sz="1200" dirty="0"/>
          </a:p>
          <a:p>
            <a:pPr marL="228600" indent="-228600">
              <a:buFont typeface="+mj-lt"/>
              <a:buAutoNum type="arabicPeriod"/>
            </a:pPr>
            <a:r>
              <a:rPr lang="en-US" sz="1200" b="1" dirty="0">
                <a:solidFill>
                  <a:schemeClr val="accent1"/>
                </a:solidFill>
              </a:rPr>
              <a:t> </a:t>
            </a:r>
            <a:r>
              <a:rPr lang="en-US" sz="1200" b="1" dirty="0">
                <a:solidFill>
                  <a:schemeClr val="accent1"/>
                </a:solidFill>
                <a:hlinkClick r:id="rId13" action="ppaction://hlinksldjump">
                  <a:extLst>
                    <a:ext uri="{A12FA001-AC4F-418D-AE19-62706E023703}">
                      <ahyp:hlinkClr xmlns:ahyp="http://schemas.microsoft.com/office/drawing/2018/hyperlinkcolor" val="tx"/>
                    </a:ext>
                  </a:extLst>
                </a:hlinkClick>
              </a:rPr>
              <a:t>Sales Planner with Historical Allocation</a:t>
            </a:r>
            <a:endParaRPr lang="en-US" sz="1200" b="1" dirty="0">
              <a:solidFill>
                <a:schemeClr val="accent1"/>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4" action="ppaction://hlinksldjump"/>
              </a:rPr>
              <a:t>Sales</a:t>
            </a:r>
            <a:r>
              <a:rPr lang="en-US" sz="1200" dirty="0">
                <a:hlinkClick r:id="rId14" action="ppaction://hlinksldjump"/>
              </a:rPr>
              <a:t> Planner with Optimal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5" action="ppaction://hlinksldjump"/>
              </a:rPr>
              <a:t>Sales</a:t>
            </a:r>
            <a:r>
              <a:rPr lang="en-US" sz="1200" dirty="0">
                <a:hlinkClick r:id="rId15" action="ppaction://hlinksldjump"/>
              </a:rPr>
              <a:t> Planner with Custom Allocation</a:t>
            </a:r>
            <a:endParaRPr lang="en-US" sz="1200" dirty="0"/>
          </a:p>
          <a:p>
            <a:pPr marL="228600" indent="-228600">
              <a:buFont typeface="+mj-lt"/>
              <a:buAutoNum type="arabicPeriod"/>
            </a:pPr>
            <a:r>
              <a:rPr lang="en-US" sz="1200" dirty="0">
                <a:solidFill>
                  <a:schemeClr val="tx2"/>
                </a:solidFill>
              </a:rPr>
              <a:t> </a:t>
            </a:r>
            <a:r>
              <a:rPr lang="en-US" sz="1200" dirty="0">
                <a:hlinkClick r:id="rId16" action="ppaction://hlinksldjump"/>
              </a:rPr>
              <a:t>Save Planning Scenario</a:t>
            </a:r>
            <a:endParaRPr lang="en-US" sz="1200" dirty="0"/>
          </a:p>
          <a:p>
            <a:pPr marL="228600" indent="-228600">
              <a:buFont typeface="+mj-lt"/>
              <a:buAutoNum type="arabicPeriod"/>
            </a:pPr>
            <a:r>
              <a:rPr lang="en-US" sz="1200" dirty="0">
                <a:solidFill>
                  <a:schemeClr val="tx2"/>
                </a:solidFill>
                <a:hlinkClick r:id="rId17" action="ppaction://hlinksldjump"/>
              </a:rPr>
              <a:t> </a:t>
            </a:r>
            <a:r>
              <a:rPr lang="en-US" sz="1200" dirty="0">
                <a:hlinkClick r:id="rId17" action="ppaction://hlinksldjump"/>
              </a:rPr>
              <a:t>Scenario Visualization: Dollar Value Comparison</a:t>
            </a:r>
            <a:endParaRPr lang="en-US" sz="1200" dirty="0"/>
          </a:p>
          <a:p>
            <a:pPr marL="228600" indent="-228600">
              <a:buFont typeface="+mj-lt"/>
              <a:buAutoNum type="arabicPeriod"/>
            </a:pPr>
            <a:r>
              <a:rPr lang="en-US" sz="1200" dirty="0">
                <a:hlinkClick r:id="rId18" action="ppaction://hlinksldjump"/>
              </a:rPr>
              <a:t> Scenario Visualization: Percentage Value Comparison &amp; Extended Explanation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9" action="ppaction://hlinksldjump"/>
              </a:rPr>
              <a:t>Scenario Visualization: Brand Manager &amp; Deep Dive/Analyst Views </a:t>
            </a:r>
            <a:endParaRPr lang="en-US" sz="1200" dirty="0"/>
          </a:p>
          <a:p>
            <a:pPr marL="228600" indent="-228600">
              <a:buFont typeface="+mj-lt"/>
              <a:buAutoNum type="arabicPeriod"/>
            </a:pPr>
            <a:r>
              <a:rPr lang="en-US" sz="1200" dirty="0">
                <a:solidFill>
                  <a:schemeClr val="tx2"/>
                </a:solidFill>
                <a:hlinkClick r:id="rId20" action="ppaction://hlinksldjump"/>
              </a:rPr>
              <a:t>FAQs</a:t>
            </a:r>
            <a:endParaRPr lang="en-US" sz="1200" dirty="0">
              <a:solidFill>
                <a:schemeClr val="tx2"/>
              </a:solidFill>
            </a:endParaRPr>
          </a:p>
        </p:txBody>
      </p:sp>
    </p:spTree>
    <p:extLst>
      <p:ext uri="{BB962C8B-B14F-4D97-AF65-F5344CB8AC3E}">
        <p14:creationId xmlns:p14="http://schemas.microsoft.com/office/powerpoint/2010/main" val="2293806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Use Case 7: Sales Planner with Historical Allocation </a:t>
            </a:r>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a:spcAft>
                <a:spcPts val="600"/>
              </a:spcAft>
            </a:pPr>
            <a:r>
              <a:rPr lang="en-US" sz="1200" dirty="0">
                <a:solidFill>
                  <a:schemeClr val="tx1"/>
                </a:solidFill>
              </a:rPr>
              <a:t>To meet specific sales targets or forecasts, and to enable greater planning towards those forecasts and targets, Sales Planner enables planning using established spend allocation, allocation that is optimized or customized to give the user the utmost ability to model out with a greater degree of confidence the better means to meet goals.</a:t>
            </a:r>
          </a:p>
          <a:p>
            <a:pPr marL="228600" indent="-228600">
              <a:spcAft>
                <a:spcPts val="600"/>
              </a:spcAft>
              <a:buFontTx/>
              <a:buAutoNum type="arabicPeriod"/>
            </a:pPr>
            <a:endParaRPr lang="en-US" sz="1200" dirty="0">
              <a:solidFill>
                <a:schemeClr val="tx1"/>
              </a:solidFill>
            </a:endParaRPr>
          </a:p>
          <a:p>
            <a:pPr marL="228600" indent="-228600">
              <a:spcAft>
                <a:spcPts val="600"/>
              </a:spcAft>
              <a:buFontTx/>
              <a:buAutoNum type="arabicPeriod"/>
            </a:pPr>
            <a:r>
              <a:rPr lang="en-US" sz="1200" dirty="0">
                <a:solidFill>
                  <a:schemeClr val="tx1"/>
                </a:solidFill>
              </a:rPr>
              <a:t>In order to run a scenario to plan and model spend based on hitting specific sales forecast/targets. Select </a:t>
            </a:r>
            <a:r>
              <a:rPr lang="en-US" sz="1200" b="1" dirty="0">
                <a:solidFill>
                  <a:schemeClr val="tx1"/>
                </a:solidFill>
              </a:rPr>
              <a:t>Sales Planner</a:t>
            </a:r>
            <a:r>
              <a:rPr lang="en-US" sz="1200" dirty="0">
                <a:solidFill>
                  <a:schemeClr val="tx1"/>
                </a:solidFill>
              </a:rPr>
              <a:t>. </a:t>
            </a:r>
          </a:p>
          <a:p>
            <a:pPr marL="228600" indent="-228600">
              <a:spcAft>
                <a:spcPts val="600"/>
              </a:spcAft>
              <a:buFontTx/>
              <a:buAutoNum type="arabicPeriod"/>
            </a:pPr>
            <a:r>
              <a:rPr lang="en-US" sz="1200" dirty="0">
                <a:solidFill>
                  <a:schemeClr val="tx1"/>
                </a:solidFill>
              </a:rPr>
              <a:t>Next, select the </a:t>
            </a:r>
            <a:r>
              <a:rPr lang="en-US" sz="1200" b="1" dirty="0">
                <a:solidFill>
                  <a:schemeClr val="tx1"/>
                </a:solidFill>
              </a:rPr>
              <a:t>Historical</a:t>
            </a:r>
            <a:r>
              <a:rPr lang="en-US" sz="1200" dirty="0">
                <a:solidFill>
                  <a:schemeClr val="tx1"/>
                </a:solidFill>
              </a:rPr>
              <a:t> tab.  The model will allocate the spend based on historical spend.  As shown in the table, the total spend and channel spend represents the historical spend in the planning period.</a:t>
            </a:r>
          </a:p>
          <a:p>
            <a:pPr marL="228600" indent="-228600">
              <a:spcAft>
                <a:spcPts val="600"/>
              </a:spcAft>
              <a:buFontTx/>
              <a:buAutoNum type="arabicPeriod"/>
            </a:pPr>
            <a:r>
              <a:rPr lang="en-US" sz="1200" dirty="0">
                <a:solidFill>
                  <a:schemeClr val="tx1"/>
                </a:solidFill>
              </a:rPr>
              <a:t>Next, use the slider to the appropriate sales forecast target.  The number selected by the slider will appear to the right in the box.  The Min and Max values shown in the slider are calculated from previous sales history.</a:t>
            </a:r>
            <a:endParaRPr lang="en-US" sz="1200" b="1" dirty="0">
              <a:solidFill>
                <a:schemeClr val="tx1"/>
              </a:solidFill>
            </a:endParaRPr>
          </a:p>
          <a:p>
            <a:pPr marL="228600" indent="-228600">
              <a:spcAft>
                <a:spcPts val="600"/>
              </a:spcAft>
              <a:buFontTx/>
              <a:buAutoNum type="arabicPeriod"/>
            </a:pPr>
            <a:r>
              <a:rPr lang="en-US" sz="1200" dirty="0">
                <a:solidFill>
                  <a:schemeClr val="tx1"/>
                </a:solidFill>
              </a:rPr>
              <a:t>Click to </a:t>
            </a:r>
            <a:r>
              <a:rPr lang="en-US" sz="1200" b="1" dirty="0">
                <a:solidFill>
                  <a:schemeClr val="tx1"/>
                </a:solidFill>
              </a:rPr>
              <a:t>Save and Run </a:t>
            </a:r>
            <a:r>
              <a:rPr lang="en-US" sz="1200" dirty="0">
                <a:solidFill>
                  <a:schemeClr val="tx1"/>
                </a:solidFill>
              </a:rPr>
              <a:t>the scenario.</a:t>
            </a:r>
          </a:p>
          <a:p>
            <a:pPr marL="228600" indent="-228600">
              <a:spcAft>
                <a:spcPts val="600"/>
              </a:spcAft>
              <a:buFontTx/>
              <a:buAutoNum type="arabicPeriod"/>
            </a:pPr>
            <a:endParaRPr lang="en-US" sz="1200" dirty="0">
              <a:solidFill>
                <a:schemeClr val="tx1"/>
              </a:solidFill>
            </a:endParaRPr>
          </a:p>
          <a:p>
            <a:pPr marL="228600" indent="-228600">
              <a:spcAft>
                <a:spcPts val="600"/>
              </a:spcAft>
              <a:buFontTx/>
              <a:buAutoNum type="arabicPeriod"/>
            </a:pPr>
            <a:endParaRPr lang="en-US" sz="1200" dirty="0">
              <a:solidFill>
                <a:schemeClr val="tx1"/>
              </a:solidFill>
            </a:endParaRPr>
          </a:p>
          <a:p>
            <a:pPr>
              <a:spcAft>
                <a:spcPts val="600"/>
              </a:spcAft>
            </a:pPr>
            <a:endParaRPr lang="en-US" sz="1200" dirty="0">
              <a:solidFill>
                <a:schemeClr val="tx1"/>
              </a:solidFill>
            </a:endParaRPr>
          </a:p>
          <a:p>
            <a:endParaRPr lang="en-US" sz="1200" dirty="0">
              <a:solidFill>
                <a:schemeClr val="accent4"/>
              </a:solidFill>
            </a:endParaRPr>
          </a:p>
          <a:p>
            <a:pPr>
              <a:spcAft>
                <a:spcPts val="600"/>
              </a:spcAft>
            </a:pPr>
            <a:endParaRPr lang="en-US" sz="1200" dirty="0">
              <a:solidFill>
                <a:schemeClr val="accent4"/>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pic>
        <p:nvPicPr>
          <p:cNvPr id="6" name="Picture 5">
            <a:extLst>
              <a:ext uri="{FF2B5EF4-FFF2-40B4-BE49-F238E27FC236}">
                <a16:creationId xmlns:a16="http://schemas.microsoft.com/office/drawing/2014/main" id="{60E8C4BA-48C8-4801-B329-05EAAD4BB0BA}"/>
              </a:ext>
            </a:extLst>
          </p:cNvPr>
          <p:cNvPicPr>
            <a:picLocks noChangeAspect="1"/>
          </p:cNvPicPr>
          <p:nvPr/>
        </p:nvPicPr>
        <p:blipFill>
          <a:blip r:embed="rId3"/>
          <a:stretch>
            <a:fillRect/>
          </a:stretch>
        </p:blipFill>
        <p:spPr>
          <a:xfrm>
            <a:off x="914400" y="1465456"/>
            <a:ext cx="6210300" cy="3220844"/>
          </a:xfrm>
          <a:prstGeom prst="rect">
            <a:avLst/>
          </a:prstGeom>
        </p:spPr>
      </p:pic>
      <p:sp>
        <p:nvSpPr>
          <p:cNvPr id="15" name="Oval 14">
            <a:extLst>
              <a:ext uri="{FF2B5EF4-FFF2-40B4-BE49-F238E27FC236}">
                <a16:creationId xmlns:a16="http://schemas.microsoft.com/office/drawing/2014/main" id="{E9D4D1BC-1474-49C2-9A9E-C93E9298BDAF}"/>
              </a:ext>
            </a:extLst>
          </p:cNvPr>
          <p:cNvSpPr/>
          <p:nvPr/>
        </p:nvSpPr>
        <p:spPr>
          <a:xfrm>
            <a:off x="5383530" y="15621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16" name="Oval 15">
            <a:extLst>
              <a:ext uri="{FF2B5EF4-FFF2-40B4-BE49-F238E27FC236}">
                <a16:creationId xmlns:a16="http://schemas.microsoft.com/office/drawing/2014/main" id="{2EB59E1D-8164-4AEF-908B-A51A94EC3A4F}"/>
              </a:ext>
            </a:extLst>
          </p:cNvPr>
          <p:cNvSpPr/>
          <p:nvPr/>
        </p:nvSpPr>
        <p:spPr>
          <a:xfrm>
            <a:off x="800100" y="26289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
        <p:nvSpPr>
          <p:cNvPr id="20" name="Oval 19">
            <a:extLst>
              <a:ext uri="{FF2B5EF4-FFF2-40B4-BE49-F238E27FC236}">
                <a16:creationId xmlns:a16="http://schemas.microsoft.com/office/drawing/2014/main" id="{C6F7D1EA-0588-41FD-87E5-97BC55D964BA}"/>
              </a:ext>
            </a:extLst>
          </p:cNvPr>
          <p:cNvSpPr/>
          <p:nvPr/>
        </p:nvSpPr>
        <p:spPr>
          <a:xfrm>
            <a:off x="2678430" y="20955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3</a:t>
            </a:r>
          </a:p>
        </p:txBody>
      </p:sp>
      <p:sp>
        <p:nvSpPr>
          <p:cNvPr id="21" name="Oval 20">
            <a:extLst>
              <a:ext uri="{FF2B5EF4-FFF2-40B4-BE49-F238E27FC236}">
                <a16:creationId xmlns:a16="http://schemas.microsoft.com/office/drawing/2014/main" id="{BE8E7732-F8FC-4D0C-BC6F-5B8AB040F90A}"/>
              </a:ext>
            </a:extLst>
          </p:cNvPr>
          <p:cNvSpPr/>
          <p:nvPr/>
        </p:nvSpPr>
        <p:spPr>
          <a:xfrm>
            <a:off x="3707130" y="44577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4</a:t>
            </a:r>
          </a:p>
        </p:txBody>
      </p:sp>
    </p:spTree>
    <p:extLst>
      <p:ext uri="{BB962C8B-B14F-4D97-AF65-F5344CB8AC3E}">
        <p14:creationId xmlns:p14="http://schemas.microsoft.com/office/powerpoint/2010/main" val="28085359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53"/>
          </p:nvPr>
        </p:nvPicPr>
        <p:blipFill>
          <a:blip r:embed="rId2" cstate="email">
            <a:extLst>
              <a:ext uri="{28A0092B-C50C-407E-A947-70E740481C1C}">
                <a14:useLocalDpi xmlns:a14="http://schemas.microsoft.com/office/drawing/2010/main"/>
              </a:ext>
            </a:extLst>
          </a:blip>
          <a:srcRect/>
          <a:stretch>
            <a:fillRect/>
          </a:stretch>
        </p:blipFill>
        <p:spPr>
          <a:xfrm>
            <a:off x="-1" y="0"/>
            <a:ext cx="6299201" cy="6858000"/>
          </a:xfrm>
        </p:spPr>
      </p:pic>
      <p:sp>
        <p:nvSpPr>
          <p:cNvPr id="7" name="Rectangle 6"/>
          <p:cNvSpPr/>
          <p:nvPr/>
        </p:nvSpPr>
        <p:spPr>
          <a:xfrm>
            <a:off x="12122728" y="0"/>
            <a:ext cx="73152"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7"/>
          <p:cNvSpPr>
            <a:spLocks noGrp="1"/>
          </p:cNvSpPr>
          <p:nvPr>
            <p:ph type="title"/>
          </p:nvPr>
        </p:nvSpPr>
        <p:spPr>
          <a:xfrm>
            <a:off x="6629400" y="114300"/>
            <a:ext cx="4092347" cy="685799"/>
          </a:xfrm>
        </p:spPr>
        <p:txBody>
          <a:bodyPr lIns="0" rIns="0" anchor="t">
            <a:normAutofit fontScale="90000"/>
          </a:bodyPr>
          <a:lstStyle/>
          <a:p>
            <a:r>
              <a:rPr lang="en-US" dirty="0">
                <a:latin typeface="Franklin Gothic Book" panose="020B0503020102020204" pitchFamily="34" charset="0"/>
              </a:rPr>
              <a:t>Content</a:t>
            </a:r>
          </a:p>
        </p:txBody>
      </p:sp>
      <p:sp>
        <p:nvSpPr>
          <p:cNvPr id="12" name="Subtitle 8"/>
          <p:cNvSpPr>
            <a:spLocks noGrp="1"/>
          </p:cNvSpPr>
          <p:nvPr>
            <p:ph type="subTitle" idx="13"/>
          </p:nvPr>
        </p:nvSpPr>
        <p:spPr>
          <a:xfrm>
            <a:off x="6553200" y="880455"/>
            <a:ext cx="5493328" cy="5852884"/>
          </a:xfrm>
        </p:spPr>
        <p:txBody>
          <a:bodyPr vert="horz" wrap="square" lIns="0" tIns="45720" rIns="0" bIns="45720" rtlCol="0" anchor="t">
            <a:spAutoFit/>
          </a:bodyPr>
          <a:lstStyle/>
          <a:p>
            <a:pPr marL="228600" indent="-228600">
              <a:buFont typeface="+mj-lt"/>
              <a:buAutoNum type="arabicPeriod"/>
            </a:pPr>
            <a:r>
              <a:rPr lang="en-US" sz="1200" dirty="0">
                <a:hlinkClick r:id="rId3" action="ppaction://hlinksldjump">
                  <a:extLst>
                    <a:ext uri="{A12FA001-AC4F-418D-AE19-62706E023703}">
                      <ahyp:hlinkClr xmlns:ahyp="http://schemas.microsoft.com/office/drawing/2018/hyperlinkcolor" val="tx"/>
                    </a:ext>
                  </a:extLst>
                </a:hlinkClick>
              </a:rPr>
              <a:t> Business Process Overview</a:t>
            </a:r>
            <a:endParaRPr lang="en-US" sz="1200" dirty="0"/>
          </a:p>
          <a:p>
            <a:pPr marL="228600" indent="-228600">
              <a:buFont typeface="+mj-lt"/>
              <a:buAutoNum type="arabicPeriod"/>
            </a:pPr>
            <a:r>
              <a:rPr lang="en-US" sz="1200" dirty="0">
                <a:hlinkClick r:id="rId4" action="ppaction://hlinksldjump">
                  <a:extLst>
                    <a:ext uri="{A12FA001-AC4F-418D-AE19-62706E023703}">
                      <ahyp:hlinkClr xmlns:ahyp="http://schemas.microsoft.com/office/drawing/2018/hyperlinkcolor" val="tx"/>
                    </a:ext>
                  </a:extLst>
                </a:hlinkClick>
              </a:rPr>
              <a:t> User Login and User Access</a:t>
            </a:r>
            <a:endParaRPr lang="en-US" sz="1200" dirty="0"/>
          </a:p>
          <a:p>
            <a:pPr marL="228600" indent="-228600">
              <a:buFont typeface="+mj-lt"/>
              <a:buAutoNum type="arabicPeriod"/>
            </a:pPr>
            <a:r>
              <a:rPr lang="en-US" sz="1200" dirty="0"/>
              <a:t> </a:t>
            </a:r>
            <a:r>
              <a:rPr lang="en-US" sz="1200" dirty="0">
                <a:hlinkClick r:id="rId5" action="ppaction://hlinksldjump"/>
              </a:rPr>
              <a:t>Open New Planning Session</a:t>
            </a:r>
            <a:endParaRPr lang="en-US" sz="1200" dirty="0"/>
          </a:p>
          <a:p>
            <a:pPr marL="228600" indent="-228600">
              <a:buFont typeface="+mj-lt"/>
              <a:buAutoNum type="arabicPeriod"/>
            </a:pPr>
            <a:r>
              <a:rPr lang="en-US" sz="1200" dirty="0"/>
              <a:t> </a:t>
            </a:r>
            <a:r>
              <a:rPr lang="en-US" sz="1200" dirty="0">
                <a:hlinkClick r:id="rId6" action="ppaction://hlinksldjump"/>
              </a:rPr>
              <a:t>Data Load</a:t>
            </a:r>
            <a:endParaRPr lang="en-US" sz="1200" dirty="0"/>
          </a:p>
          <a:p>
            <a:pPr marL="228600" indent="-228600">
              <a:buFont typeface="+mj-lt"/>
              <a:buAutoNum type="arabicPeriod"/>
            </a:pPr>
            <a:r>
              <a:rPr lang="en-US" sz="1200" dirty="0"/>
              <a:t> </a:t>
            </a:r>
            <a:r>
              <a:rPr lang="en-US" sz="1200" dirty="0">
                <a:hlinkClick r:id="rId7" action="ppaction://hlinksldjump">
                  <a:extLst>
                    <a:ext uri="{A12FA001-AC4F-418D-AE19-62706E023703}">
                      <ahyp:hlinkClr xmlns:ahyp="http://schemas.microsoft.com/office/drawing/2018/hyperlinkcolor" val="tx"/>
                    </a:ext>
                  </a:extLst>
                </a:hlinkClick>
              </a:rPr>
              <a:t>Create Scenario</a:t>
            </a:r>
            <a:endParaRPr lang="en-US" sz="1200" dirty="0"/>
          </a:p>
          <a:p>
            <a:pPr marL="228600" indent="-228600">
              <a:buFont typeface="+mj-lt"/>
              <a:buAutoNum type="arabicPeriod"/>
            </a:pPr>
            <a:r>
              <a:rPr lang="en-US" sz="1200" dirty="0"/>
              <a:t> </a:t>
            </a:r>
            <a:r>
              <a:rPr lang="en-US" sz="1200" dirty="0">
                <a:hlinkClick r:id="rId8" action="ppaction://hlinksldjump"/>
              </a:rPr>
              <a:t>Historical Spend Rate with Historical Allocation</a:t>
            </a:r>
            <a:r>
              <a:rPr lang="en-US" sz="1200" dirty="0">
                <a:solidFill>
                  <a:schemeClr val="tx2"/>
                </a:solidFill>
                <a:hlinkClick r:id="rId8" action="ppaction://hlinksldjump"/>
              </a:rPr>
              <a:t> </a:t>
            </a:r>
            <a:endParaRPr lang="en-US" sz="1200" dirty="0">
              <a:solidFill>
                <a:schemeClr val="tx2"/>
              </a:solidFill>
            </a:endParaRPr>
          </a:p>
          <a:p>
            <a:pPr marL="228600" indent="-228600">
              <a:buFont typeface="+mj-lt"/>
              <a:buAutoNum type="arabicPeriod"/>
            </a:pPr>
            <a:r>
              <a:rPr lang="en-US" sz="1200" dirty="0"/>
              <a:t> </a:t>
            </a:r>
            <a:r>
              <a:rPr lang="en-US" sz="1200" dirty="0">
                <a:hlinkClick r:id="rId9" action="ppaction://hlinksldjump"/>
              </a:rPr>
              <a:t>Historical Spend Rate with Optimal Allocation</a:t>
            </a:r>
            <a:endParaRPr lang="en-US" sz="1200" dirty="0"/>
          </a:p>
          <a:p>
            <a:pPr marL="228600" indent="-228600">
              <a:buFont typeface="+mj-lt"/>
              <a:buAutoNum type="arabicPeriod"/>
            </a:pPr>
            <a:r>
              <a:rPr lang="en-US" sz="1200" dirty="0"/>
              <a:t> </a:t>
            </a:r>
            <a:r>
              <a:rPr lang="en-US" sz="1200" dirty="0">
                <a:hlinkClick r:id="rId10" action="ppaction://hlinksldjump"/>
              </a:rPr>
              <a:t>Profit Maximization</a:t>
            </a:r>
            <a:endParaRPr lang="en-US" sz="1200" dirty="0"/>
          </a:p>
          <a:p>
            <a:pPr marL="228600" indent="-228600">
              <a:buFont typeface="+mj-lt"/>
              <a:buAutoNum type="arabicPeriod"/>
            </a:pPr>
            <a:r>
              <a:rPr lang="en-US" sz="1200" dirty="0"/>
              <a:t> </a:t>
            </a:r>
            <a:r>
              <a:rPr lang="en-US" sz="1200" dirty="0">
                <a:hlinkClick r:id="rId11" action="ppaction://hlinksldjump"/>
              </a:rPr>
              <a:t>Budget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hlinkClick r:id="rId11" action="ppaction://hlinksldjump"/>
              </a:rPr>
              <a:t>Budget Planner with Optimal Allocation</a:t>
            </a:r>
            <a:endParaRPr lang="en-US" sz="1200" dirty="0">
              <a:solidFill>
                <a:schemeClr val="tx2"/>
              </a:solidFill>
            </a:endParaRPr>
          </a:p>
          <a:p>
            <a:pPr marL="228600" indent="-228600">
              <a:buFont typeface="+mj-lt"/>
              <a:buAutoNum type="arabicPeriod"/>
            </a:pPr>
            <a:r>
              <a:rPr lang="en-US" sz="1200" dirty="0"/>
              <a:t> </a:t>
            </a:r>
            <a:r>
              <a:rPr lang="en-US" sz="1200" dirty="0">
                <a:hlinkClick r:id="rId12" action="ppaction://hlinksldjump"/>
              </a:rPr>
              <a:t>Budget Planner with Custom Allocation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3" action="ppaction://hlinksldjump"/>
              </a:rPr>
              <a:t>Sales</a:t>
            </a:r>
            <a:r>
              <a:rPr lang="en-US" sz="1200" dirty="0">
                <a:hlinkClick r:id="rId13" action="ppaction://hlinksldjump"/>
              </a:rPr>
              <a:t> Planner with Historical Allocation</a:t>
            </a:r>
            <a:endParaRPr lang="en-US" sz="1200" dirty="0">
              <a:solidFill>
                <a:schemeClr val="tx2"/>
              </a:solidFill>
            </a:endParaRPr>
          </a:p>
          <a:p>
            <a:pPr marL="228600" indent="-228600">
              <a:buFont typeface="+mj-lt"/>
              <a:buAutoNum type="arabicPeriod"/>
            </a:pPr>
            <a:r>
              <a:rPr lang="en-US" sz="1200" b="1" dirty="0">
                <a:solidFill>
                  <a:schemeClr val="accent1"/>
                </a:solidFill>
              </a:rPr>
              <a:t> </a:t>
            </a:r>
            <a:r>
              <a:rPr lang="en-US" sz="1200" b="1" dirty="0">
                <a:solidFill>
                  <a:schemeClr val="accent1"/>
                </a:solidFill>
                <a:hlinkClick r:id="rId14" action="ppaction://hlinksldjump">
                  <a:extLst>
                    <a:ext uri="{A12FA001-AC4F-418D-AE19-62706E023703}">
                      <ahyp:hlinkClr xmlns:ahyp="http://schemas.microsoft.com/office/drawing/2018/hyperlinkcolor" val="tx"/>
                    </a:ext>
                  </a:extLst>
                </a:hlinkClick>
              </a:rPr>
              <a:t>Sales Planner with Optimal Allocation</a:t>
            </a:r>
            <a:endParaRPr lang="en-US" sz="1200" b="1" dirty="0">
              <a:solidFill>
                <a:schemeClr val="accent1"/>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5" action="ppaction://hlinksldjump"/>
              </a:rPr>
              <a:t>Sales</a:t>
            </a:r>
            <a:r>
              <a:rPr lang="en-US" sz="1200" dirty="0">
                <a:hlinkClick r:id="rId15" action="ppaction://hlinksldjump"/>
              </a:rPr>
              <a:t> Planner with Custom Allocation</a:t>
            </a:r>
            <a:endParaRPr lang="en-US" sz="1200" dirty="0"/>
          </a:p>
          <a:p>
            <a:pPr marL="228600" indent="-228600">
              <a:buFont typeface="+mj-lt"/>
              <a:buAutoNum type="arabicPeriod"/>
            </a:pPr>
            <a:r>
              <a:rPr lang="en-US" sz="1200" dirty="0">
                <a:solidFill>
                  <a:schemeClr val="tx2"/>
                </a:solidFill>
              </a:rPr>
              <a:t> </a:t>
            </a:r>
            <a:r>
              <a:rPr lang="en-US" sz="1200" dirty="0">
                <a:hlinkClick r:id="rId16" action="ppaction://hlinksldjump"/>
              </a:rPr>
              <a:t>Save Planning Scenario</a:t>
            </a:r>
            <a:endParaRPr lang="en-US" sz="1200" dirty="0"/>
          </a:p>
          <a:p>
            <a:pPr marL="228600" indent="-228600">
              <a:buFont typeface="+mj-lt"/>
              <a:buAutoNum type="arabicPeriod"/>
            </a:pPr>
            <a:r>
              <a:rPr lang="en-US" sz="1200" dirty="0">
                <a:solidFill>
                  <a:schemeClr val="tx2"/>
                </a:solidFill>
                <a:hlinkClick r:id="rId17" action="ppaction://hlinksldjump"/>
              </a:rPr>
              <a:t> </a:t>
            </a:r>
            <a:r>
              <a:rPr lang="en-US" sz="1200" dirty="0">
                <a:hlinkClick r:id="rId17" action="ppaction://hlinksldjump"/>
              </a:rPr>
              <a:t>Scenario Visualization: Dollar Value Comparison</a:t>
            </a:r>
            <a:endParaRPr lang="en-US" sz="1200" dirty="0"/>
          </a:p>
          <a:p>
            <a:pPr marL="228600" indent="-228600">
              <a:buFont typeface="+mj-lt"/>
              <a:buAutoNum type="arabicPeriod"/>
            </a:pPr>
            <a:r>
              <a:rPr lang="en-US" sz="1200" dirty="0">
                <a:hlinkClick r:id="rId18" action="ppaction://hlinksldjump"/>
              </a:rPr>
              <a:t> Scenario Visualization: Percentage Value Comparison &amp; Extended Explanation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9" action="ppaction://hlinksldjump"/>
              </a:rPr>
              <a:t>Scenario Visualization: Brand Manager &amp; Deep Dive/Analyst Views </a:t>
            </a:r>
            <a:endParaRPr lang="en-US" sz="1200" dirty="0"/>
          </a:p>
          <a:p>
            <a:pPr marL="228600" indent="-228600">
              <a:buFont typeface="+mj-lt"/>
              <a:buAutoNum type="arabicPeriod"/>
            </a:pPr>
            <a:r>
              <a:rPr lang="en-US" sz="1200" dirty="0">
                <a:solidFill>
                  <a:schemeClr val="tx2"/>
                </a:solidFill>
                <a:hlinkClick r:id="rId20" action="ppaction://hlinksldjump"/>
              </a:rPr>
              <a:t>FAQs</a:t>
            </a:r>
            <a:endParaRPr lang="en-US" sz="1200" dirty="0">
              <a:solidFill>
                <a:schemeClr val="tx2"/>
              </a:solidFill>
            </a:endParaRPr>
          </a:p>
          <a:p>
            <a:pPr marL="228600" indent="-228600">
              <a:buFont typeface="+mj-lt"/>
              <a:buAutoNum type="arabicPeriod"/>
            </a:pPr>
            <a:endParaRPr lang="en-US" sz="1200" dirty="0">
              <a:solidFill>
                <a:schemeClr val="tx2"/>
              </a:solidFill>
            </a:endParaRPr>
          </a:p>
        </p:txBody>
      </p:sp>
    </p:spTree>
    <p:extLst>
      <p:ext uri="{BB962C8B-B14F-4D97-AF65-F5344CB8AC3E}">
        <p14:creationId xmlns:p14="http://schemas.microsoft.com/office/powerpoint/2010/main" val="8129423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Use Case 8: Sales Planner with Optimal Allocation </a:t>
            </a:r>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a:spcAft>
                <a:spcPts val="600"/>
              </a:spcAft>
            </a:pPr>
            <a:r>
              <a:rPr lang="en-US" sz="1200" dirty="0">
                <a:solidFill>
                  <a:schemeClr val="tx1"/>
                </a:solidFill>
              </a:rPr>
              <a:t>To meet specific sales targets or forecasts, and to enable greater planning towards those forecasts and targets, Sales Planner enables planning using established spend allocation, allocation that is optimized or customized to give the user the utmost ability to model out with a greater degree of confidence the better means to meet goals.</a:t>
            </a:r>
          </a:p>
          <a:p>
            <a:pPr marL="228600" indent="-228600">
              <a:spcAft>
                <a:spcPts val="600"/>
              </a:spcAft>
              <a:buFontTx/>
              <a:buAutoNum type="arabicPeriod"/>
            </a:pPr>
            <a:endParaRPr lang="en-US" sz="1200" dirty="0">
              <a:solidFill>
                <a:schemeClr val="tx1"/>
              </a:solidFill>
            </a:endParaRPr>
          </a:p>
          <a:p>
            <a:pPr marL="228600" indent="-228600">
              <a:spcAft>
                <a:spcPts val="600"/>
              </a:spcAft>
              <a:buFontTx/>
              <a:buAutoNum type="arabicPeriod"/>
            </a:pPr>
            <a:r>
              <a:rPr lang="en-US" sz="1200" dirty="0">
                <a:solidFill>
                  <a:schemeClr val="tx1"/>
                </a:solidFill>
              </a:rPr>
              <a:t>In order to run a scenario to plan and model spend based on sales forecast/targets. Select </a:t>
            </a:r>
            <a:r>
              <a:rPr lang="en-US" sz="1200" b="1" dirty="0">
                <a:solidFill>
                  <a:schemeClr val="tx1"/>
                </a:solidFill>
              </a:rPr>
              <a:t>Sales Planner</a:t>
            </a:r>
            <a:r>
              <a:rPr lang="en-US" sz="1200" dirty="0">
                <a:solidFill>
                  <a:schemeClr val="tx1"/>
                </a:solidFill>
              </a:rPr>
              <a:t>. </a:t>
            </a:r>
          </a:p>
          <a:p>
            <a:pPr marL="228600" indent="-228600">
              <a:spcAft>
                <a:spcPts val="600"/>
              </a:spcAft>
              <a:buFontTx/>
              <a:buAutoNum type="arabicPeriod"/>
            </a:pPr>
            <a:r>
              <a:rPr lang="en-US" sz="1200" dirty="0">
                <a:solidFill>
                  <a:schemeClr val="tx1"/>
                </a:solidFill>
              </a:rPr>
              <a:t>Next, select the </a:t>
            </a:r>
            <a:r>
              <a:rPr lang="en-US" sz="1200" b="1" dirty="0">
                <a:solidFill>
                  <a:schemeClr val="tx1"/>
                </a:solidFill>
              </a:rPr>
              <a:t>Optimal</a:t>
            </a:r>
            <a:r>
              <a:rPr lang="en-US" sz="1200" dirty="0">
                <a:solidFill>
                  <a:schemeClr val="tx1"/>
                </a:solidFill>
              </a:rPr>
              <a:t> tab.  The model will optimally allocate the spend by channel to find the optimal level of spend to increase sales.  There are no constraints placed on the spend in this scenario/use case.</a:t>
            </a:r>
          </a:p>
          <a:p>
            <a:pPr marL="228600" indent="-228600">
              <a:spcAft>
                <a:spcPts val="600"/>
              </a:spcAft>
              <a:buFontTx/>
              <a:buAutoNum type="arabicPeriod"/>
            </a:pPr>
            <a:r>
              <a:rPr lang="en-US" sz="1200" dirty="0">
                <a:solidFill>
                  <a:schemeClr val="tx1"/>
                </a:solidFill>
              </a:rPr>
              <a:t>Next, use the slider to the appropriate sales forecast target.  The number selected by the slider will appear to the right in the box.  The Min and Max values shown in the slider are calculated from previous sales history.</a:t>
            </a:r>
            <a:endParaRPr lang="en-US" sz="1200" b="1" dirty="0">
              <a:solidFill>
                <a:schemeClr val="tx1"/>
              </a:solidFill>
            </a:endParaRPr>
          </a:p>
          <a:p>
            <a:pPr marL="228600" indent="-228600">
              <a:spcAft>
                <a:spcPts val="600"/>
              </a:spcAft>
              <a:buFontTx/>
              <a:buAutoNum type="arabicPeriod"/>
            </a:pPr>
            <a:r>
              <a:rPr lang="en-US" sz="1200" dirty="0">
                <a:solidFill>
                  <a:schemeClr val="tx1"/>
                </a:solidFill>
              </a:rPr>
              <a:t>Click to </a:t>
            </a:r>
            <a:r>
              <a:rPr lang="en-US" sz="1200" b="1" dirty="0">
                <a:solidFill>
                  <a:schemeClr val="tx1"/>
                </a:solidFill>
              </a:rPr>
              <a:t>Save and Run </a:t>
            </a:r>
            <a:r>
              <a:rPr lang="en-US" sz="1200" dirty="0">
                <a:solidFill>
                  <a:schemeClr val="tx1"/>
                </a:solidFill>
              </a:rPr>
              <a:t>the scenario.</a:t>
            </a:r>
          </a:p>
          <a:p>
            <a:pPr marL="228600" indent="-228600">
              <a:spcAft>
                <a:spcPts val="600"/>
              </a:spcAft>
              <a:buFontTx/>
              <a:buAutoNum type="arabicPeriod"/>
            </a:pPr>
            <a:endParaRPr lang="en-US" sz="1200" dirty="0">
              <a:solidFill>
                <a:schemeClr val="tx1"/>
              </a:solidFill>
            </a:endParaRPr>
          </a:p>
          <a:p>
            <a:pPr marL="228600" indent="-228600">
              <a:spcAft>
                <a:spcPts val="600"/>
              </a:spcAft>
              <a:buFontTx/>
              <a:buAutoNum type="arabicPeriod"/>
            </a:pPr>
            <a:endParaRPr lang="en-US" sz="1200" dirty="0">
              <a:solidFill>
                <a:schemeClr val="tx1"/>
              </a:solidFill>
            </a:endParaRPr>
          </a:p>
          <a:p>
            <a:pPr>
              <a:spcAft>
                <a:spcPts val="600"/>
              </a:spcAft>
            </a:pPr>
            <a:endParaRPr lang="en-US" sz="1200" dirty="0">
              <a:solidFill>
                <a:schemeClr val="tx1"/>
              </a:solidFill>
            </a:endParaRPr>
          </a:p>
          <a:p>
            <a:endParaRPr lang="en-US" sz="1200" dirty="0">
              <a:solidFill>
                <a:schemeClr val="accent4"/>
              </a:solidFill>
            </a:endParaRPr>
          </a:p>
          <a:p>
            <a:pPr>
              <a:spcAft>
                <a:spcPts val="600"/>
              </a:spcAft>
            </a:pPr>
            <a:endParaRPr lang="en-US" sz="1200" dirty="0">
              <a:solidFill>
                <a:schemeClr val="accent4"/>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pic>
        <p:nvPicPr>
          <p:cNvPr id="6" name="Picture 5">
            <a:extLst>
              <a:ext uri="{FF2B5EF4-FFF2-40B4-BE49-F238E27FC236}">
                <a16:creationId xmlns:a16="http://schemas.microsoft.com/office/drawing/2014/main" id="{64BC081B-4B8E-4B24-9640-711482350CB2}"/>
              </a:ext>
            </a:extLst>
          </p:cNvPr>
          <p:cNvPicPr>
            <a:picLocks noChangeAspect="1"/>
          </p:cNvPicPr>
          <p:nvPr/>
        </p:nvPicPr>
        <p:blipFill>
          <a:blip r:embed="rId3"/>
          <a:stretch>
            <a:fillRect/>
          </a:stretch>
        </p:blipFill>
        <p:spPr>
          <a:xfrm>
            <a:off x="914400" y="1397663"/>
            <a:ext cx="6172200" cy="3288638"/>
          </a:xfrm>
          <a:prstGeom prst="rect">
            <a:avLst/>
          </a:prstGeom>
        </p:spPr>
      </p:pic>
      <p:sp>
        <p:nvSpPr>
          <p:cNvPr id="16" name="Oval 15">
            <a:extLst>
              <a:ext uri="{FF2B5EF4-FFF2-40B4-BE49-F238E27FC236}">
                <a16:creationId xmlns:a16="http://schemas.microsoft.com/office/drawing/2014/main" id="{5E00D4E2-0B99-4385-AE76-7BBA2D9D2D2D}"/>
              </a:ext>
            </a:extLst>
          </p:cNvPr>
          <p:cNvSpPr/>
          <p:nvPr/>
        </p:nvSpPr>
        <p:spPr>
          <a:xfrm>
            <a:off x="5143500" y="14859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20" name="Oval 19">
            <a:extLst>
              <a:ext uri="{FF2B5EF4-FFF2-40B4-BE49-F238E27FC236}">
                <a16:creationId xmlns:a16="http://schemas.microsoft.com/office/drawing/2014/main" id="{1075C33F-278D-4289-AD85-E66CFACF629F}"/>
              </a:ext>
            </a:extLst>
          </p:cNvPr>
          <p:cNvSpPr/>
          <p:nvPr/>
        </p:nvSpPr>
        <p:spPr>
          <a:xfrm>
            <a:off x="2400300" y="20955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
        <p:nvSpPr>
          <p:cNvPr id="21" name="Oval 20">
            <a:extLst>
              <a:ext uri="{FF2B5EF4-FFF2-40B4-BE49-F238E27FC236}">
                <a16:creationId xmlns:a16="http://schemas.microsoft.com/office/drawing/2014/main" id="{3241534B-50A3-4FC9-98D6-0E9B1A4399D9}"/>
              </a:ext>
            </a:extLst>
          </p:cNvPr>
          <p:cNvSpPr/>
          <p:nvPr/>
        </p:nvSpPr>
        <p:spPr>
          <a:xfrm>
            <a:off x="2857500" y="19545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3</a:t>
            </a:r>
          </a:p>
        </p:txBody>
      </p:sp>
      <p:sp>
        <p:nvSpPr>
          <p:cNvPr id="22" name="Oval 21">
            <a:extLst>
              <a:ext uri="{FF2B5EF4-FFF2-40B4-BE49-F238E27FC236}">
                <a16:creationId xmlns:a16="http://schemas.microsoft.com/office/drawing/2014/main" id="{AE6C55D6-3A14-4902-A26E-54CD949B2BAC}"/>
              </a:ext>
            </a:extLst>
          </p:cNvPr>
          <p:cNvSpPr/>
          <p:nvPr/>
        </p:nvSpPr>
        <p:spPr>
          <a:xfrm>
            <a:off x="3619500" y="44196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4</a:t>
            </a:r>
          </a:p>
        </p:txBody>
      </p:sp>
    </p:spTree>
    <p:extLst>
      <p:ext uri="{BB962C8B-B14F-4D97-AF65-F5344CB8AC3E}">
        <p14:creationId xmlns:p14="http://schemas.microsoft.com/office/powerpoint/2010/main" val="684791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53"/>
          </p:nvPr>
        </p:nvPicPr>
        <p:blipFill>
          <a:blip r:embed="rId2" cstate="email">
            <a:extLst>
              <a:ext uri="{28A0092B-C50C-407E-A947-70E740481C1C}">
                <a14:useLocalDpi xmlns:a14="http://schemas.microsoft.com/office/drawing/2010/main"/>
              </a:ext>
            </a:extLst>
          </a:blip>
          <a:srcRect/>
          <a:stretch>
            <a:fillRect/>
          </a:stretch>
        </p:blipFill>
        <p:spPr>
          <a:xfrm>
            <a:off x="-1" y="0"/>
            <a:ext cx="6299201" cy="6858000"/>
          </a:xfrm>
        </p:spPr>
      </p:pic>
      <p:sp>
        <p:nvSpPr>
          <p:cNvPr id="7" name="Rectangle 6"/>
          <p:cNvSpPr/>
          <p:nvPr/>
        </p:nvSpPr>
        <p:spPr>
          <a:xfrm>
            <a:off x="12122728" y="0"/>
            <a:ext cx="73152"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7"/>
          <p:cNvSpPr>
            <a:spLocks noGrp="1"/>
          </p:cNvSpPr>
          <p:nvPr>
            <p:ph type="title"/>
          </p:nvPr>
        </p:nvSpPr>
        <p:spPr>
          <a:xfrm>
            <a:off x="6629400" y="114300"/>
            <a:ext cx="4092347" cy="685799"/>
          </a:xfrm>
        </p:spPr>
        <p:txBody>
          <a:bodyPr lIns="0" rIns="0" anchor="t">
            <a:normAutofit fontScale="90000"/>
          </a:bodyPr>
          <a:lstStyle/>
          <a:p>
            <a:r>
              <a:rPr lang="en-US" dirty="0">
                <a:latin typeface="Franklin Gothic Book" panose="020B0503020102020204" pitchFamily="34" charset="0"/>
              </a:rPr>
              <a:t>Content</a:t>
            </a:r>
          </a:p>
        </p:txBody>
      </p:sp>
      <p:sp>
        <p:nvSpPr>
          <p:cNvPr id="12" name="Subtitle 8"/>
          <p:cNvSpPr>
            <a:spLocks noGrp="1"/>
          </p:cNvSpPr>
          <p:nvPr>
            <p:ph type="subTitle" idx="13"/>
          </p:nvPr>
        </p:nvSpPr>
        <p:spPr>
          <a:xfrm>
            <a:off x="6553200" y="880455"/>
            <a:ext cx="5493328" cy="5558445"/>
          </a:xfrm>
        </p:spPr>
        <p:txBody>
          <a:bodyPr vert="horz" wrap="square" lIns="0" tIns="45720" rIns="0" bIns="45720" rtlCol="0" anchor="t">
            <a:spAutoFit/>
          </a:bodyPr>
          <a:lstStyle/>
          <a:p>
            <a:pPr marL="228600" indent="-228600">
              <a:buFont typeface="+mj-lt"/>
              <a:buAutoNum type="arabicPeriod"/>
            </a:pPr>
            <a:r>
              <a:rPr lang="en-US" sz="1200" dirty="0">
                <a:hlinkClick r:id="rId3" action="ppaction://hlinksldjump">
                  <a:extLst>
                    <a:ext uri="{A12FA001-AC4F-418D-AE19-62706E023703}">
                      <ahyp:hlinkClr xmlns:ahyp="http://schemas.microsoft.com/office/drawing/2018/hyperlinkcolor" val="tx"/>
                    </a:ext>
                  </a:extLst>
                </a:hlinkClick>
              </a:rPr>
              <a:t> Business Process Overview</a:t>
            </a:r>
            <a:endParaRPr lang="en-US" sz="1200" dirty="0"/>
          </a:p>
          <a:p>
            <a:pPr marL="228600" indent="-228600">
              <a:buFont typeface="+mj-lt"/>
              <a:buAutoNum type="arabicPeriod"/>
            </a:pPr>
            <a:r>
              <a:rPr lang="en-US" sz="1200" dirty="0">
                <a:hlinkClick r:id="rId4" action="ppaction://hlinksldjump">
                  <a:extLst>
                    <a:ext uri="{A12FA001-AC4F-418D-AE19-62706E023703}">
                      <ahyp:hlinkClr xmlns:ahyp="http://schemas.microsoft.com/office/drawing/2018/hyperlinkcolor" val="tx"/>
                    </a:ext>
                  </a:extLst>
                </a:hlinkClick>
              </a:rPr>
              <a:t> User Login and User Access</a:t>
            </a:r>
            <a:endParaRPr lang="en-US" sz="1200" dirty="0"/>
          </a:p>
          <a:p>
            <a:pPr marL="228600" indent="-228600">
              <a:buFont typeface="+mj-lt"/>
              <a:buAutoNum type="arabicPeriod"/>
            </a:pPr>
            <a:r>
              <a:rPr lang="en-US" sz="1200" dirty="0"/>
              <a:t> </a:t>
            </a:r>
            <a:r>
              <a:rPr lang="en-US" sz="1200" dirty="0">
                <a:hlinkClick r:id="rId5" action="ppaction://hlinksldjump"/>
              </a:rPr>
              <a:t>Open New Planning Session</a:t>
            </a:r>
            <a:endParaRPr lang="en-US" sz="1200" dirty="0"/>
          </a:p>
          <a:p>
            <a:pPr marL="228600" indent="-228600">
              <a:buFont typeface="+mj-lt"/>
              <a:buAutoNum type="arabicPeriod"/>
            </a:pPr>
            <a:r>
              <a:rPr lang="en-US" sz="1200" dirty="0"/>
              <a:t> </a:t>
            </a:r>
            <a:r>
              <a:rPr lang="en-US" sz="1200" dirty="0">
                <a:hlinkClick r:id="rId6" action="ppaction://hlinksldjump"/>
              </a:rPr>
              <a:t>Data Load</a:t>
            </a:r>
            <a:endParaRPr lang="en-US" sz="1200" dirty="0"/>
          </a:p>
          <a:p>
            <a:pPr marL="228600" indent="-228600">
              <a:buFont typeface="+mj-lt"/>
              <a:buAutoNum type="arabicPeriod"/>
            </a:pPr>
            <a:r>
              <a:rPr lang="en-US" sz="1200" dirty="0"/>
              <a:t> </a:t>
            </a:r>
            <a:r>
              <a:rPr lang="en-US" sz="1200" dirty="0">
                <a:hlinkClick r:id="rId7" action="ppaction://hlinksldjump">
                  <a:extLst>
                    <a:ext uri="{A12FA001-AC4F-418D-AE19-62706E023703}">
                      <ahyp:hlinkClr xmlns:ahyp="http://schemas.microsoft.com/office/drawing/2018/hyperlinkcolor" val="tx"/>
                    </a:ext>
                  </a:extLst>
                </a:hlinkClick>
              </a:rPr>
              <a:t>Create Scenario</a:t>
            </a:r>
            <a:endParaRPr lang="en-US" sz="1200" dirty="0"/>
          </a:p>
          <a:p>
            <a:pPr marL="228600" indent="-228600">
              <a:buFont typeface="+mj-lt"/>
              <a:buAutoNum type="arabicPeriod"/>
            </a:pPr>
            <a:r>
              <a:rPr lang="en-US" sz="1200" dirty="0"/>
              <a:t> </a:t>
            </a:r>
            <a:r>
              <a:rPr lang="en-US" sz="1200" dirty="0">
                <a:hlinkClick r:id="rId8" action="ppaction://hlinksldjump"/>
              </a:rPr>
              <a:t>Historical Spend Rate with Historical Allocation</a:t>
            </a:r>
            <a:r>
              <a:rPr lang="en-US" sz="1200" dirty="0">
                <a:solidFill>
                  <a:schemeClr val="tx2"/>
                </a:solidFill>
                <a:hlinkClick r:id="rId8" action="ppaction://hlinksldjump"/>
              </a:rPr>
              <a:t> </a:t>
            </a:r>
            <a:endParaRPr lang="en-US" sz="1200" dirty="0">
              <a:solidFill>
                <a:schemeClr val="tx2"/>
              </a:solidFill>
            </a:endParaRPr>
          </a:p>
          <a:p>
            <a:pPr marL="228600" indent="-228600">
              <a:buFont typeface="+mj-lt"/>
              <a:buAutoNum type="arabicPeriod"/>
            </a:pPr>
            <a:r>
              <a:rPr lang="en-US" sz="1200" dirty="0"/>
              <a:t> </a:t>
            </a:r>
            <a:r>
              <a:rPr lang="en-US" sz="1200" dirty="0">
                <a:hlinkClick r:id="rId9" action="ppaction://hlinksldjump"/>
              </a:rPr>
              <a:t>Historical Spend Rate with Optimal Allocation</a:t>
            </a:r>
            <a:endParaRPr lang="en-US" sz="1200" dirty="0"/>
          </a:p>
          <a:p>
            <a:pPr marL="228600" indent="-228600">
              <a:buFont typeface="+mj-lt"/>
              <a:buAutoNum type="arabicPeriod"/>
            </a:pPr>
            <a:r>
              <a:rPr lang="en-US" sz="1200" dirty="0"/>
              <a:t> </a:t>
            </a:r>
            <a:r>
              <a:rPr lang="en-US" sz="1200" dirty="0">
                <a:hlinkClick r:id="rId10" action="ppaction://hlinksldjump"/>
              </a:rPr>
              <a:t>Profit Maximization</a:t>
            </a:r>
            <a:endParaRPr lang="en-US" sz="1200" dirty="0"/>
          </a:p>
          <a:p>
            <a:pPr marL="228600" indent="-228600">
              <a:buFont typeface="+mj-lt"/>
              <a:buAutoNum type="arabicPeriod"/>
            </a:pPr>
            <a:r>
              <a:rPr lang="en-US" sz="1200" dirty="0"/>
              <a:t> </a:t>
            </a:r>
            <a:r>
              <a:rPr lang="en-US" sz="1200" dirty="0">
                <a:hlinkClick r:id="rId11" action="ppaction://hlinksldjump"/>
              </a:rPr>
              <a:t>Budget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hlinkClick r:id="rId11" action="ppaction://hlinksldjump"/>
              </a:rPr>
              <a:t>Budget Planner with Optimal Allocation</a:t>
            </a:r>
            <a:endParaRPr lang="en-US" sz="1200" dirty="0">
              <a:solidFill>
                <a:schemeClr val="tx2"/>
              </a:solidFill>
            </a:endParaRPr>
          </a:p>
          <a:p>
            <a:pPr marL="228600" indent="-228600">
              <a:buFont typeface="+mj-lt"/>
              <a:buAutoNum type="arabicPeriod"/>
            </a:pPr>
            <a:r>
              <a:rPr lang="en-US" sz="1200" dirty="0"/>
              <a:t> </a:t>
            </a:r>
            <a:r>
              <a:rPr lang="en-US" sz="1200" dirty="0">
                <a:hlinkClick r:id="rId12" action="ppaction://hlinksldjump"/>
              </a:rPr>
              <a:t>Budget Planner with Custom Allocation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3" action="ppaction://hlinksldjump"/>
              </a:rPr>
              <a:t>Sales</a:t>
            </a:r>
            <a:r>
              <a:rPr lang="en-US" sz="1200" dirty="0">
                <a:hlinkClick r:id="rId13" action="ppaction://hlinksldjump"/>
              </a:rPr>
              <a: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4" action="ppaction://hlinksldjump"/>
              </a:rPr>
              <a:t>Sales</a:t>
            </a:r>
            <a:r>
              <a:rPr lang="en-US" sz="1200" dirty="0">
                <a:hlinkClick r:id="rId14" action="ppaction://hlinksldjump"/>
              </a:rPr>
              <a:t> Planner with Optimal Allocation</a:t>
            </a:r>
            <a:endParaRPr lang="en-US" sz="1200" dirty="0">
              <a:solidFill>
                <a:schemeClr val="tx2"/>
              </a:solidFill>
            </a:endParaRPr>
          </a:p>
          <a:p>
            <a:pPr marL="228600" indent="-228600">
              <a:buFont typeface="+mj-lt"/>
              <a:buAutoNum type="arabicPeriod"/>
            </a:pPr>
            <a:r>
              <a:rPr lang="en-US" sz="1200" b="1" dirty="0">
                <a:solidFill>
                  <a:schemeClr val="accent1"/>
                </a:solidFill>
              </a:rPr>
              <a:t> </a:t>
            </a:r>
            <a:r>
              <a:rPr lang="en-US" sz="1200" b="1" dirty="0">
                <a:solidFill>
                  <a:schemeClr val="accent1"/>
                </a:solidFill>
                <a:hlinkClick r:id="rId15" action="ppaction://hlinksldjump">
                  <a:extLst>
                    <a:ext uri="{A12FA001-AC4F-418D-AE19-62706E023703}">
                      <ahyp:hlinkClr xmlns:ahyp="http://schemas.microsoft.com/office/drawing/2018/hyperlinkcolor" val="tx"/>
                    </a:ext>
                  </a:extLst>
                </a:hlinkClick>
              </a:rPr>
              <a:t>Sales Planner with Custom Allocation</a:t>
            </a:r>
            <a:endParaRPr lang="en-US" sz="1200" b="1" dirty="0">
              <a:solidFill>
                <a:schemeClr val="accent1"/>
              </a:solidFill>
            </a:endParaRPr>
          </a:p>
          <a:p>
            <a:pPr marL="228600" indent="-228600">
              <a:buFont typeface="+mj-lt"/>
              <a:buAutoNum type="arabicPeriod"/>
            </a:pPr>
            <a:r>
              <a:rPr lang="en-US" sz="1200" dirty="0">
                <a:solidFill>
                  <a:schemeClr val="tx2"/>
                </a:solidFill>
              </a:rPr>
              <a:t> </a:t>
            </a:r>
            <a:r>
              <a:rPr lang="en-US" sz="1200" dirty="0">
                <a:hlinkClick r:id="rId16" action="ppaction://hlinksldjump"/>
              </a:rPr>
              <a:t>Save Planning Scenario</a:t>
            </a:r>
            <a:endParaRPr lang="en-US" sz="1200" dirty="0"/>
          </a:p>
          <a:p>
            <a:pPr marL="228600" indent="-228600">
              <a:buFont typeface="+mj-lt"/>
              <a:buAutoNum type="arabicPeriod"/>
            </a:pPr>
            <a:r>
              <a:rPr lang="en-US" sz="1200" dirty="0">
                <a:solidFill>
                  <a:schemeClr val="tx2"/>
                </a:solidFill>
                <a:hlinkClick r:id="rId17" action="ppaction://hlinksldjump"/>
              </a:rPr>
              <a:t> </a:t>
            </a:r>
            <a:r>
              <a:rPr lang="en-US" sz="1200" dirty="0">
                <a:hlinkClick r:id="rId17" action="ppaction://hlinksldjump"/>
              </a:rPr>
              <a:t>Scenario Visualization: Dollar Value Comparison</a:t>
            </a:r>
            <a:endParaRPr lang="en-US" sz="1200" dirty="0"/>
          </a:p>
          <a:p>
            <a:pPr marL="228600" indent="-228600">
              <a:buFont typeface="+mj-lt"/>
              <a:buAutoNum type="arabicPeriod"/>
            </a:pPr>
            <a:r>
              <a:rPr lang="en-US" sz="1200" dirty="0">
                <a:hlinkClick r:id="rId18" action="ppaction://hlinksldjump"/>
              </a:rPr>
              <a:t> Scenario Visualization: Percentage Value Comparison &amp; Extended Explanation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9" action="ppaction://hlinksldjump"/>
              </a:rPr>
              <a:t>Scenario Visualization: Brand Manager &amp; Deep Dive/Analyst Views </a:t>
            </a:r>
            <a:endParaRPr lang="en-US" sz="1200" dirty="0"/>
          </a:p>
          <a:p>
            <a:pPr marL="228600" indent="-228600">
              <a:buFont typeface="+mj-lt"/>
              <a:buAutoNum type="arabicPeriod"/>
            </a:pPr>
            <a:r>
              <a:rPr lang="en-US" sz="1200" dirty="0">
                <a:solidFill>
                  <a:schemeClr val="tx2"/>
                </a:solidFill>
                <a:hlinkClick r:id="rId20" action="ppaction://hlinksldjump"/>
              </a:rPr>
              <a:t>FAQs</a:t>
            </a:r>
            <a:endParaRPr lang="en-US" sz="1200" dirty="0">
              <a:solidFill>
                <a:schemeClr val="tx2"/>
              </a:solidFill>
            </a:endParaRPr>
          </a:p>
        </p:txBody>
      </p:sp>
    </p:spTree>
    <p:extLst>
      <p:ext uri="{BB962C8B-B14F-4D97-AF65-F5344CB8AC3E}">
        <p14:creationId xmlns:p14="http://schemas.microsoft.com/office/powerpoint/2010/main" val="743659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Axtria Marketing IQ™ Strat-IP Process</a:t>
            </a:r>
          </a:p>
        </p:txBody>
      </p:sp>
      <p:sp>
        <p:nvSpPr>
          <p:cNvPr id="4" name="Subtitle 3"/>
          <p:cNvSpPr>
            <a:spLocks noGrp="1"/>
          </p:cNvSpPr>
          <p:nvPr>
            <p:ph type="subTitle" idx="13"/>
          </p:nvPr>
        </p:nvSpPr>
        <p:spPr/>
        <p:txBody>
          <a:bodyPr/>
          <a:lstStyle/>
          <a:p>
            <a:r>
              <a:rPr lang="en-US" dirty="0"/>
              <a:t>Business Process Overview</a:t>
            </a:r>
          </a:p>
        </p:txBody>
      </p:sp>
      <p:pic>
        <p:nvPicPr>
          <p:cNvPr id="21" name="Picture 20">
            <a:extLst>
              <a:ext uri="{FF2B5EF4-FFF2-40B4-BE49-F238E27FC236}">
                <a16:creationId xmlns:a16="http://schemas.microsoft.com/office/drawing/2014/main" id="{DE5A550B-D6C6-463A-BE5A-DD28800DE7D1}"/>
              </a:ext>
            </a:extLst>
          </p:cNvPr>
          <p:cNvPicPr>
            <a:picLocks noChangeAspect="1"/>
          </p:cNvPicPr>
          <p:nvPr/>
        </p:nvPicPr>
        <p:blipFill rotWithShape="1">
          <a:blip r:embed="rId2"/>
          <a:srcRect l="33983" t="49324" r="33555" b="13088"/>
          <a:stretch/>
        </p:blipFill>
        <p:spPr>
          <a:xfrm>
            <a:off x="5567018" y="1489422"/>
            <a:ext cx="1299265" cy="1214074"/>
          </a:xfrm>
          <a:prstGeom prst="rect">
            <a:avLst/>
          </a:prstGeom>
        </p:spPr>
      </p:pic>
      <p:grpSp>
        <p:nvGrpSpPr>
          <p:cNvPr id="5" name="Group 4">
            <a:extLst>
              <a:ext uri="{FF2B5EF4-FFF2-40B4-BE49-F238E27FC236}">
                <a16:creationId xmlns:a16="http://schemas.microsoft.com/office/drawing/2014/main" id="{A50CD445-0EE5-4856-8712-2065BED660FC}"/>
              </a:ext>
            </a:extLst>
          </p:cNvPr>
          <p:cNvGrpSpPr/>
          <p:nvPr/>
        </p:nvGrpSpPr>
        <p:grpSpPr>
          <a:xfrm>
            <a:off x="2507652" y="5112065"/>
            <a:ext cx="913246" cy="686920"/>
            <a:chOff x="634840" y="1866900"/>
            <a:chExt cx="754381" cy="859017"/>
          </a:xfrm>
        </p:grpSpPr>
        <p:pic>
          <p:nvPicPr>
            <p:cNvPr id="1026" name="Picture 2" descr="Image result for .csv">
              <a:extLst>
                <a:ext uri="{FF2B5EF4-FFF2-40B4-BE49-F238E27FC236}">
                  <a16:creationId xmlns:a16="http://schemas.microsoft.com/office/drawing/2014/main" id="{7898B012-8E29-4C08-89CF-B978FAAF71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 y="1866900"/>
              <a:ext cx="576262" cy="5762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980E8F9-39BF-4B03-A555-84BD53EDB606}"/>
                </a:ext>
              </a:extLst>
            </p:cNvPr>
            <p:cNvSpPr txBox="1"/>
            <p:nvPr/>
          </p:nvSpPr>
          <p:spPr>
            <a:xfrm flipH="1">
              <a:off x="634840" y="2387363"/>
              <a:ext cx="754381" cy="338554"/>
            </a:xfrm>
            <a:prstGeom prst="rect">
              <a:avLst/>
            </a:prstGeom>
            <a:noFill/>
          </p:spPr>
          <p:txBody>
            <a:bodyPr wrap="square" rtlCol="0">
              <a:spAutoFit/>
            </a:bodyPr>
            <a:lstStyle/>
            <a:p>
              <a:r>
                <a:rPr lang="en-IN" sz="1600" b="1" dirty="0"/>
                <a:t>Sales</a:t>
              </a:r>
              <a:r>
                <a:rPr lang="en-IN" sz="1600" dirty="0"/>
                <a:t> </a:t>
              </a:r>
            </a:p>
          </p:txBody>
        </p:sp>
      </p:grpSp>
      <p:grpSp>
        <p:nvGrpSpPr>
          <p:cNvPr id="25" name="Group 24">
            <a:extLst>
              <a:ext uri="{FF2B5EF4-FFF2-40B4-BE49-F238E27FC236}">
                <a16:creationId xmlns:a16="http://schemas.microsoft.com/office/drawing/2014/main" id="{CEEE06C5-5A29-48D4-8D1E-8B66AAB0D28A}"/>
              </a:ext>
            </a:extLst>
          </p:cNvPr>
          <p:cNvGrpSpPr/>
          <p:nvPr/>
        </p:nvGrpSpPr>
        <p:grpSpPr>
          <a:xfrm>
            <a:off x="3161126" y="5112057"/>
            <a:ext cx="1030286" cy="686920"/>
            <a:chOff x="634839" y="1866900"/>
            <a:chExt cx="851060" cy="859017"/>
          </a:xfrm>
        </p:grpSpPr>
        <p:pic>
          <p:nvPicPr>
            <p:cNvPr id="26" name="Picture 2" descr="Image result for .csv">
              <a:extLst>
                <a:ext uri="{FF2B5EF4-FFF2-40B4-BE49-F238E27FC236}">
                  <a16:creationId xmlns:a16="http://schemas.microsoft.com/office/drawing/2014/main" id="{5EBA5275-48C1-4C7C-8E59-3141D0BE69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 y="1866900"/>
              <a:ext cx="576262" cy="57626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381934BC-53B3-49D3-826C-7D38BD54F140}"/>
                </a:ext>
              </a:extLst>
            </p:cNvPr>
            <p:cNvSpPr txBox="1"/>
            <p:nvPr/>
          </p:nvSpPr>
          <p:spPr>
            <a:xfrm flipH="1">
              <a:off x="634839" y="2387363"/>
              <a:ext cx="851060" cy="338554"/>
            </a:xfrm>
            <a:prstGeom prst="rect">
              <a:avLst/>
            </a:prstGeom>
            <a:noFill/>
          </p:spPr>
          <p:txBody>
            <a:bodyPr wrap="square" rtlCol="0">
              <a:spAutoFit/>
            </a:bodyPr>
            <a:lstStyle/>
            <a:p>
              <a:r>
                <a:rPr lang="en-IN" sz="1600" b="1" dirty="0"/>
                <a:t>Spend</a:t>
              </a:r>
              <a:r>
                <a:rPr lang="en-IN" sz="1600" dirty="0"/>
                <a:t> </a:t>
              </a:r>
            </a:p>
          </p:txBody>
        </p:sp>
      </p:grpSp>
      <p:grpSp>
        <p:nvGrpSpPr>
          <p:cNvPr id="28" name="Group 27">
            <a:extLst>
              <a:ext uri="{FF2B5EF4-FFF2-40B4-BE49-F238E27FC236}">
                <a16:creationId xmlns:a16="http://schemas.microsoft.com/office/drawing/2014/main" id="{F9F13697-6AAC-4A2D-BCCE-5C7AE33D65B0}"/>
              </a:ext>
            </a:extLst>
          </p:cNvPr>
          <p:cNvGrpSpPr/>
          <p:nvPr/>
        </p:nvGrpSpPr>
        <p:grpSpPr>
          <a:xfrm>
            <a:off x="3911278" y="5140303"/>
            <a:ext cx="1270321" cy="841397"/>
            <a:chOff x="634839" y="1866900"/>
            <a:chExt cx="1049340" cy="1052196"/>
          </a:xfrm>
        </p:grpSpPr>
        <p:pic>
          <p:nvPicPr>
            <p:cNvPr id="29" name="Picture 2" descr="Image result for .csv">
              <a:extLst>
                <a:ext uri="{FF2B5EF4-FFF2-40B4-BE49-F238E27FC236}">
                  <a16:creationId xmlns:a16="http://schemas.microsoft.com/office/drawing/2014/main" id="{8C512C33-CA49-4B6E-A6C5-AAE04765CF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 y="1866900"/>
              <a:ext cx="576262" cy="57626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C1436A8-AE8F-4613-A879-9456B69C0093}"/>
                </a:ext>
              </a:extLst>
            </p:cNvPr>
            <p:cNvSpPr txBox="1"/>
            <p:nvPr/>
          </p:nvSpPr>
          <p:spPr>
            <a:xfrm flipH="1">
              <a:off x="634839" y="2395876"/>
              <a:ext cx="1049340" cy="523220"/>
            </a:xfrm>
            <a:prstGeom prst="rect">
              <a:avLst/>
            </a:prstGeom>
            <a:noFill/>
          </p:spPr>
          <p:txBody>
            <a:bodyPr wrap="square" rtlCol="0">
              <a:spAutoFit/>
            </a:bodyPr>
            <a:lstStyle/>
            <a:p>
              <a:r>
                <a:rPr lang="en-IN" sz="1400" b="1" dirty="0"/>
                <a:t>Response File</a:t>
              </a:r>
              <a:endParaRPr lang="en-IN" sz="1400" dirty="0"/>
            </a:p>
          </p:txBody>
        </p:sp>
      </p:grpSp>
      <p:grpSp>
        <p:nvGrpSpPr>
          <p:cNvPr id="31" name="Group 30">
            <a:extLst>
              <a:ext uri="{FF2B5EF4-FFF2-40B4-BE49-F238E27FC236}">
                <a16:creationId xmlns:a16="http://schemas.microsoft.com/office/drawing/2014/main" id="{57B32EF1-CB43-4705-8831-0BA4C1713456}"/>
              </a:ext>
            </a:extLst>
          </p:cNvPr>
          <p:cNvGrpSpPr/>
          <p:nvPr/>
        </p:nvGrpSpPr>
        <p:grpSpPr>
          <a:xfrm>
            <a:off x="2753909" y="1527182"/>
            <a:ext cx="1846624" cy="1662462"/>
            <a:chOff x="2250063" y="1212778"/>
            <a:chExt cx="1846624" cy="1662462"/>
          </a:xfrm>
        </p:grpSpPr>
        <p:pic>
          <p:nvPicPr>
            <p:cNvPr id="1028" name="Picture 4" descr="Image result for planning scenario icon">
              <a:extLst>
                <a:ext uri="{FF2B5EF4-FFF2-40B4-BE49-F238E27FC236}">
                  <a16:creationId xmlns:a16="http://schemas.microsoft.com/office/drawing/2014/main" id="{C0F2D434-439F-47A7-B92C-B00CBCFEC5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0063" y="1212778"/>
              <a:ext cx="1638630" cy="108211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5E7416D-8A24-4E42-BD15-0184FB939916}"/>
                </a:ext>
              </a:extLst>
            </p:cNvPr>
            <p:cNvSpPr txBox="1"/>
            <p:nvPr/>
          </p:nvSpPr>
          <p:spPr>
            <a:xfrm>
              <a:off x="2302374" y="2290465"/>
              <a:ext cx="1794313" cy="584775"/>
            </a:xfrm>
            <a:prstGeom prst="rect">
              <a:avLst/>
            </a:prstGeom>
            <a:noFill/>
          </p:spPr>
          <p:txBody>
            <a:bodyPr wrap="square" rtlCol="0">
              <a:spAutoFit/>
            </a:bodyPr>
            <a:lstStyle/>
            <a:p>
              <a:r>
                <a:rPr lang="en-IN" sz="1600" b="1" dirty="0"/>
                <a:t>Use Earlier </a:t>
              </a:r>
            </a:p>
            <a:p>
              <a:r>
                <a:rPr lang="en-IN" sz="1600" b="1" dirty="0"/>
                <a:t>Planning Session</a:t>
              </a:r>
            </a:p>
          </p:txBody>
        </p:sp>
      </p:grpSp>
      <p:pic>
        <p:nvPicPr>
          <p:cNvPr id="35" name="Picture 34">
            <a:extLst>
              <a:ext uri="{FF2B5EF4-FFF2-40B4-BE49-F238E27FC236}">
                <a16:creationId xmlns:a16="http://schemas.microsoft.com/office/drawing/2014/main" id="{6F9AD436-973F-48BB-9C58-6A353C71305C}"/>
              </a:ext>
            </a:extLst>
          </p:cNvPr>
          <p:cNvPicPr>
            <a:picLocks noChangeAspect="1"/>
          </p:cNvPicPr>
          <p:nvPr/>
        </p:nvPicPr>
        <p:blipFill rotWithShape="1">
          <a:blip r:embed="rId5"/>
          <a:srcRect l="7522" t="28889" r="58210" b="8888"/>
          <a:stretch/>
        </p:blipFill>
        <p:spPr>
          <a:xfrm>
            <a:off x="204007" y="2582853"/>
            <a:ext cx="1727303" cy="1311572"/>
          </a:xfrm>
          <a:prstGeom prst="rect">
            <a:avLst/>
          </a:prstGeom>
        </p:spPr>
      </p:pic>
      <p:grpSp>
        <p:nvGrpSpPr>
          <p:cNvPr id="32" name="Group 31">
            <a:extLst>
              <a:ext uri="{FF2B5EF4-FFF2-40B4-BE49-F238E27FC236}">
                <a16:creationId xmlns:a16="http://schemas.microsoft.com/office/drawing/2014/main" id="{A326B439-7AEC-4E71-9A08-5C16EC08D295}"/>
              </a:ext>
            </a:extLst>
          </p:cNvPr>
          <p:cNvGrpSpPr/>
          <p:nvPr/>
        </p:nvGrpSpPr>
        <p:grpSpPr>
          <a:xfrm>
            <a:off x="2753909" y="3354475"/>
            <a:ext cx="1964612" cy="1671113"/>
            <a:chOff x="2639800" y="3372578"/>
            <a:chExt cx="1964612" cy="1671113"/>
          </a:xfrm>
        </p:grpSpPr>
        <p:pic>
          <p:nvPicPr>
            <p:cNvPr id="33" name="Picture 4" descr="Image result for planning scenario icon">
              <a:extLst>
                <a:ext uri="{FF2B5EF4-FFF2-40B4-BE49-F238E27FC236}">
                  <a16:creationId xmlns:a16="http://schemas.microsoft.com/office/drawing/2014/main" id="{B4A10EB0-0E82-49AA-B8ED-08A95E742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9800" y="3372578"/>
              <a:ext cx="1638630" cy="1082113"/>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76B993F-4651-4F6A-93EB-3E6E68160B71}"/>
                </a:ext>
              </a:extLst>
            </p:cNvPr>
            <p:cNvSpPr txBox="1"/>
            <p:nvPr/>
          </p:nvSpPr>
          <p:spPr>
            <a:xfrm>
              <a:off x="2810099" y="4458916"/>
              <a:ext cx="1794313" cy="584775"/>
            </a:xfrm>
            <a:prstGeom prst="rect">
              <a:avLst/>
            </a:prstGeom>
            <a:noFill/>
          </p:spPr>
          <p:txBody>
            <a:bodyPr wrap="square" rtlCol="0">
              <a:spAutoFit/>
            </a:bodyPr>
            <a:lstStyle/>
            <a:p>
              <a:r>
                <a:rPr lang="en-IN" sz="1600" b="1" dirty="0"/>
                <a:t>Create New </a:t>
              </a:r>
            </a:p>
            <a:p>
              <a:r>
                <a:rPr lang="en-IN" sz="1600" b="1" dirty="0"/>
                <a:t>Planning Session</a:t>
              </a:r>
            </a:p>
          </p:txBody>
        </p:sp>
      </p:grpSp>
      <p:sp>
        <p:nvSpPr>
          <p:cNvPr id="37" name="Arrow: Pentagon 36">
            <a:extLst>
              <a:ext uri="{FF2B5EF4-FFF2-40B4-BE49-F238E27FC236}">
                <a16:creationId xmlns:a16="http://schemas.microsoft.com/office/drawing/2014/main" id="{15F2DCD8-CD5C-408E-8764-B3E45CC4387B}"/>
              </a:ext>
            </a:extLst>
          </p:cNvPr>
          <p:cNvSpPr/>
          <p:nvPr/>
        </p:nvSpPr>
        <p:spPr>
          <a:xfrm>
            <a:off x="1832637" y="3140800"/>
            <a:ext cx="466850" cy="213676"/>
          </a:xfrm>
          <a:prstGeom prst="homePlat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00FE34A5-0EDF-464E-B5E8-4635941723B6}"/>
              </a:ext>
            </a:extLst>
          </p:cNvPr>
          <p:cNvSpPr/>
          <p:nvPr/>
        </p:nvSpPr>
        <p:spPr>
          <a:xfrm>
            <a:off x="2385732" y="1485900"/>
            <a:ext cx="2681568" cy="4784522"/>
          </a:xfrm>
          <a:prstGeom prst="rect">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C33CA54E-8E38-402C-AAE9-AA229268EB8D}"/>
              </a:ext>
            </a:extLst>
          </p:cNvPr>
          <p:cNvSpPr/>
          <p:nvPr/>
        </p:nvSpPr>
        <p:spPr>
          <a:xfrm>
            <a:off x="3004376" y="5901073"/>
            <a:ext cx="1299265" cy="2249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INPUT FILES</a:t>
            </a:r>
          </a:p>
        </p:txBody>
      </p:sp>
      <p:sp>
        <p:nvSpPr>
          <p:cNvPr id="42" name="Oval 41">
            <a:extLst>
              <a:ext uri="{FF2B5EF4-FFF2-40B4-BE49-F238E27FC236}">
                <a16:creationId xmlns:a16="http://schemas.microsoft.com/office/drawing/2014/main" id="{2C4585F4-F271-4520-B064-900B749AB694}"/>
              </a:ext>
            </a:extLst>
          </p:cNvPr>
          <p:cNvSpPr/>
          <p:nvPr/>
        </p:nvSpPr>
        <p:spPr>
          <a:xfrm>
            <a:off x="132406" y="2290006"/>
            <a:ext cx="318247" cy="318247"/>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A</a:t>
            </a:r>
          </a:p>
        </p:txBody>
      </p:sp>
      <p:sp>
        <p:nvSpPr>
          <p:cNvPr id="39" name="TextBox 38">
            <a:extLst>
              <a:ext uri="{FF2B5EF4-FFF2-40B4-BE49-F238E27FC236}">
                <a16:creationId xmlns:a16="http://schemas.microsoft.com/office/drawing/2014/main" id="{91FFDD1E-268A-4889-81D7-DB130D605A37}"/>
              </a:ext>
            </a:extLst>
          </p:cNvPr>
          <p:cNvSpPr txBox="1"/>
          <p:nvPr/>
        </p:nvSpPr>
        <p:spPr>
          <a:xfrm>
            <a:off x="419100" y="2247900"/>
            <a:ext cx="1063710" cy="338554"/>
          </a:xfrm>
          <a:prstGeom prst="rect">
            <a:avLst/>
          </a:prstGeom>
          <a:noFill/>
        </p:spPr>
        <p:txBody>
          <a:bodyPr wrap="square" rtlCol="0">
            <a:spAutoFit/>
          </a:bodyPr>
          <a:lstStyle/>
          <a:p>
            <a:pPr algn="ctr"/>
            <a:r>
              <a:rPr lang="en-IN" sz="1600" b="1" dirty="0"/>
              <a:t>App Login</a:t>
            </a:r>
          </a:p>
        </p:txBody>
      </p:sp>
      <p:sp>
        <p:nvSpPr>
          <p:cNvPr id="44" name="Oval 43">
            <a:extLst>
              <a:ext uri="{FF2B5EF4-FFF2-40B4-BE49-F238E27FC236}">
                <a16:creationId xmlns:a16="http://schemas.microsoft.com/office/drawing/2014/main" id="{F4F1A228-C2DC-4208-8497-F1A65BC83AEE}"/>
              </a:ext>
            </a:extLst>
          </p:cNvPr>
          <p:cNvSpPr/>
          <p:nvPr/>
        </p:nvSpPr>
        <p:spPr>
          <a:xfrm>
            <a:off x="2755595" y="1096137"/>
            <a:ext cx="318247" cy="318247"/>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B</a:t>
            </a:r>
          </a:p>
        </p:txBody>
      </p:sp>
      <p:sp>
        <p:nvSpPr>
          <p:cNvPr id="45" name="TextBox 44">
            <a:extLst>
              <a:ext uri="{FF2B5EF4-FFF2-40B4-BE49-F238E27FC236}">
                <a16:creationId xmlns:a16="http://schemas.microsoft.com/office/drawing/2014/main" id="{9BF77B23-0FFA-4A8F-A38C-6C91305E70BE}"/>
              </a:ext>
            </a:extLst>
          </p:cNvPr>
          <p:cNvSpPr txBox="1"/>
          <p:nvPr/>
        </p:nvSpPr>
        <p:spPr>
          <a:xfrm>
            <a:off x="3042288" y="1054031"/>
            <a:ext cx="2479433" cy="338554"/>
          </a:xfrm>
          <a:prstGeom prst="rect">
            <a:avLst/>
          </a:prstGeom>
          <a:noFill/>
        </p:spPr>
        <p:txBody>
          <a:bodyPr wrap="square" rtlCol="0">
            <a:spAutoFit/>
          </a:bodyPr>
          <a:lstStyle/>
          <a:p>
            <a:pPr algn="ctr"/>
            <a:r>
              <a:rPr lang="en-IN" sz="1600" b="1" dirty="0"/>
              <a:t>Planning Session Creation</a:t>
            </a:r>
          </a:p>
        </p:txBody>
      </p:sp>
      <p:sp>
        <p:nvSpPr>
          <p:cNvPr id="47" name="Rectangle 46">
            <a:extLst>
              <a:ext uri="{FF2B5EF4-FFF2-40B4-BE49-F238E27FC236}">
                <a16:creationId xmlns:a16="http://schemas.microsoft.com/office/drawing/2014/main" id="{9037D646-3DF6-4A2A-95E6-52F4D084B2AB}"/>
              </a:ext>
            </a:extLst>
          </p:cNvPr>
          <p:cNvSpPr/>
          <p:nvPr/>
        </p:nvSpPr>
        <p:spPr>
          <a:xfrm>
            <a:off x="7251701" y="1603032"/>
            <a:ext cx="4553809" cy="979821"/>
          </a:xfrm>
          <a:prstGeom prst="rect">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0" name="Group 39">
            <a:extLst>
              <a:ext uri="{FF2B5EF4-FFF2-40B4-BE49-F238E27FC236}">
                <a16:creationId xmlns:a16="http://schemas.microsoft.com/office/drawing/2014/main" id="{96DB1F1B-88E7-477F-B635-0194F2082674}"/>
              </a:ext>
            </a:extLst>
          </p:cNvPr>
          <p:cNvGrpSpPr/>
          <p:nvPr/>
        </p:nvGrpSpPr>
        <p:grpSpPr>
          <a:xfrm>
            <a:off x="7111793" y="1146253"/>
            <a:ext cx="2823308" cy="341786"/>
            <a:chOff x="7111793" y="1146253"/>
            <a:chExt cx="2823308" cy="341786"/>
          </a:xfrm>
        </p:grpSpPr>
        <p:sp>
          <p:nvSpPr>
            <p:cNvPr id="49" name="Oval 48">
              <a:extLst>
                <a:ext uri="{FF2B5EF4-FFF2-40B4-BE49-F238E27FC236}">
                  <a16:creationId xmlns:a16="http://schemas.microsoft.com/office/drawing/2014/main" id="{8D5B517F-0341-4B7E-BEDB-7F153D756BCC}"/>
                </a:ext>
              </a:extLst>
            </p:cNvPr>
            <p:cNvSpPr/>
            <p:nvPr/>
          </p:nvSpPr>
          <p:spPr>
            <a:xfrm>
              <a:off x="7230614" y="1169792"/>
              <a:ext cx="318247" cy="318247"/>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C</a:t>
              </a:r>
            </a:p>
          </p:txBody>
        </p:sp>
        <p:sp>
          <p:nvSpPr>
            <p:cNvPr id="50" name="TextBox 49">
              <a:extLst>
                <a:ext uri="{FF2B5EF4-FFF2-40B4-BE49-F238E27FC236}">
                  <a16:creationId xmlns:a16="http://schemas.microsoft.com/office/drawing/2014/main" id="{06A5678B-5BE0-4F99-8A8F-BA566387C219}"/>
                </a:ext>
              </a:extLst>
            </p:cNvPr>
            <p:cNvSpPr txBox="1"/>
            <p:nvPr/>
          </p:nvSpPr>
          <p:spPr>
            <a:xfrm>
              <a:off x="7111793" y="1146253"/>
              <a:ext cx="2823308" cy="338554"/>
            </a:xfrm>
            <a:prstGeom prst="rect">
              <a:avLst/>
            </a:prstGeom>
            <a:noFill/>
          </p:spPr>
          <p:txBody>
            <a:bodyPr wrap="square" rtlCol="0">
              <a:spAutoFit/>
            </a:bodyPr>
            <a:lstStyle/>
            <a:p>
              <a:pPr algn="ctr"/>
              <a:r>
                <a:rPr lang="en-IN" sz="1600" b="1" dirty="0"/>
                <a:t>Scenario Selection</a:t>
              </a:r>
            </a:p>
          </p:txBody>
        </p:sp>
      </p:grpSp>
      <p:sp>
        <p:nvSpPr>
          <p:cNvPr id="51" name="Arrow: Pentagon 50">
            <a:extLst>
              <a:ext uri="{FF2B5EF4-FFF2-40B4-BE49-F238E27FC236}">
                <a16:creationId xmlns:a16="http://schemas.microsoft.com/office/drawing/2014/main" id="{89414D4E-20F9-4847-B967-FAA5A9EF8056}"/>
              </a:ext>
            </a:extLst>
          </p:cNvPr>
          <p:cNvSpPr/>
          <p:nvPr/>
        </p:nvSpPr>
        <p:spPr>
          <a:xfrm>
            <a:off x="5106137" y="2057482"/>
            <a:ext cx="466850" cy="213676"/>
          </a:xfrm>
          <a:prstGeom prst="homePlat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Arrow: Pentagon 51">
            <a:extLst>
              <a:ext uri="{FF2B5EF4-FFF2-40B4-BE49-F238E27FC236}">
                <a16:creationId xmlns:a16="http://schemas.microsoft.com/office/drawing/2014/main" id="{D50CC171-ED2B-4F52-8A0B-58C6353B7C8E}"/>
              </a:ext>
            </a:extLst>
          </p:cNvPr>
          <p:cNvSpPr/>
          <p:nvPr/>
        </p:nvSpPr>
        <p:spPr>
          <a:xfrm>
            <a:off x="6852663" y="2033041"/>
            <a:ext cx="466850" cy="213676"/>
          </a:xfrm>
          <a:prstGeom prst="homePlat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id="{90942C7E-3EBB-4AAF-AA7F-90CD6D712CAB}"/>
              </a:ext>
            </a:extLst>
          </p:cNvPr>
          <p:cNvGrpSpPr/>
          <p:nvPr/>
        </p:nvGrpSpPr>
        <p:grpSpPr>
          <a:xfrm>
            <a:off x="7365482" y="2703496"/>
            <a:ext cx="2007598" cy="341915"/>
            <a:chOff x="7162482" y="901706"/>
            <a:chExt cx="2007598" cy="341915"/>
          </a:xfrm>
        </p:grpSpPr>
        <p:sp>
          <p:nvSpPr>
            <p:cNvPr id="57" name="Oval 56">
              <a:extLst>
                <a:ext uri="{FF2B5EF4-FFF2-40B4-BE49-F238E27FC236}">
                  <a16:creationId xmlns:a16="http://schemas.microsoft.com/office/drawing/2014/main" id="{EB383143-C36E-4EB9-8144-EC3E7ACE9785}"/>
                </a:ext>
              </a:extLst>
            </p:cNvPr>
            <p:cNvSpPr/>
            <p:nvPr/>
          </p:nvSpPr>
          <p:spPr>
            <a:xfrm>
              <a:off x="7162482" y="901706"/>
              <a:ext cx="318247" cy="318247"/>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D</a:t>
              </a:r>
            </a:p>
          </p:txBody>
        </p:sp>
        <p:sp>
          <p:nvSpPr>
            <p:cNvPr id="58" name="TextBox 57">
              <a:extLst>
                <a:ext uri="{FF2B5EF4-FFF2-40B4-BE49-F238E27FC236}">
                  <a16:creationId xmlns:a16="http://schemas.microsoft.com/office/drawing/2014/main" id="{2FA721D7-F961-4905-BBA8-F825D3513ECE}"/>
                </a:ext>
              </a:extLst>
            </p:cNvPr>
            <p:cNvSpPr txBox="1"/>
            <p:nvPr/>
          </p:nvSpPr>
          <p:spPr>
            <a:xfrm>
              <a:off x="7284381" y="905067"/>
              <a:ext cx="1885699" cy="338554"/>
            </a:xfrm>
            <a:prstGeom prst="rect">
              <a:avLst/>
            </a:prstGeom>
            <a:noFill/>
          </p:spPr>
          <p:txBody>
            <a:bodyPr wrap="square" rtlCol="0">
              <a:spAutoFit/>
            </a:bodyPr>
            <a:lstStyle/>
            <a:p>
              <a:pPr algn="ctr"/>
              <a:r>
                <a:rPr lang="en-IN" sz="1600" b="1" dirty="0"/>
                <a:t>Model Selection</a:t>
              </a:r>
            </a:p>
          </p:txBody>
        </p:sp>
      </p:grpSp>
      <p:sp>
        <p:nvSpPr>
          <p:cNvPr id="61" name="TextBox 60">
            <a:extLst>
              <a:ext uri="{FF2B5EF4-FFF2-40B4-BE49-F238E27FC236}">
                <a16:creationId xmlns:a16="http://schemas.microsoft.com/office/drawing/2014/main" id="{955D6279-DBDA-4A86-A8FF-904E1656A3DD}"/>
              </a:ext>
            </a:extLst>
          </p:cNvPr>
          <p:cNvSpPr txBox="1"/>
          <p:nvPr/>
        </p:nvSpPr>
        <p:spPr>
          <a:xfrm>
            <a:off x="7229890" y="4308920"/>
            <a:ext cx="2873447" cy="338554"/>
          </a:xfrm>
          <a:prstGeom prst="rect">
            <a:avLst/>
          </a:prstGeom>
          <a:noFill/>
        </p:spPr>
        <p:txBody>
          <a:bodyPr wrap="square" rtlCol="0">
            <a:spAutoFit/>
          </a:bodyPr>
          <a:lstStyle/>
          <a:p>
            <a:pPr algn="ctr"/>
            <a:r>
              <a:rPr lang="en-IN" sz="1600" b="1" dirty="0"/>
              <a:t>Scenario Visualization</a:t>
            </a:r>
          </a:p>
        </p:txBody>
      </p:sp>
      <p:pic>
        <p:nvPicPr>
          <p:cNvPr id="62" name="Picture 61">
            <a:extLst>
              <a:ext uri="{FF2B5EF4-FFF2-40B4-BE49-F238E27FC236}">
                <a16:creationId xmlns:a16="http://schemas.microsoft.com/office/drawing/2014/main" id="{ABFFE624-D5F5-465F-BB19-B0C150E0CEC2}"/>
              </a:ext>
            </a:extLst>
          </p:cNvPr>
          <p:cNvPicPr>
            <a:picLocks noChangeAspect="1"/>
          </p:cNvPicPr>
          <p:nvPr/>
        </p:nvPicPr>
        <p:blipFill rotWithShape="1">
          <a:blip r:embed="rId6"/>
          <a:srcRect l="5284" t="75752" r="34429" b="1201"/>
          <a:stretch/>
        </p:blipFill>
        <p:spPr>
          <a:xfrm>
            <a:off x="7478637" y="1630217"/>
            <a:ext cx="4056316" cy="805647"/>
          </a:xfrm>
          <a:prstGeom prst="rect">
            <a:avLst/>
          </a:prstGeom>
        </p:spPr>
      </p:pic>
      <p:sp>
        <p:nvSpPr>
          <p:cNvPr id="64" name="Arrow: Pentagon 63">
            <a:extLst>
              <a:ext uri="{FF2B5EF4-FFF2-40B4-BE49-F238E27FC236}">
                <a16:creationId xmlns:a16="http://schemas.microsoft.com/office/drawing/2014/main" id="{EB67D52C-BDEC-4A85-AF96-077A228856A0}"/>
              </a:ext>
            </a:extLst>
          </p:cNvPr>
          <p:cNvSpPr/>
          <p:nvPr/>
        </p:nvSpPr>
        <p:spPr>
          <a:xfrm rot="5400000">
            <a:off x="9810470" y="2686970"/>
            <a:ext cx="466850" cy="213676"/>
          </a:xfrm>
          <a:prstGeom prst="homePlat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39F5A02B-2E2E-4E91-8A19-FB75D894AF8E}"/>
              </a:ext>
            </a:extLst>
          </p:cNvPr>
          <p:cNvSpPr/>
          <p:nvPr/>
        </p:nvSpPr>
        <p:spPr>
          <a:xfrm>
            <a:off x="7229890" y="3127855"/>
            <a:ext cx="4553809" cy="979821"/>
          </a:xfrm>
          <a:prstGeom prst="rect">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Arrow: Pentagon 66">
            <a:extLst>
              <a:ext uri="{FF2B5EF4-FFF2-40B4-BE49-F238E27FC236}">
                <a16:creationId xmlns:a16="http://schemas.microsoft.com/office/drawing/2014/main" id="{059D13A5-223C-43C1-A54F-54A9B3B8086E}"/>
              </a:ext>
            </a:extLst>
          </p:cNvPr>
          <p:cNvSpPr/>
          <p:nvPr/>
        </p:nvSpPr>
        <p:spPr>
          <a:xfrm rot="5400000">
            <a:off x="9869912" y="4265873"/>
            <a:ext cx="466850" cy="213676"/>
          </a:xfrm>
          <a:prstGeom prst="homePlat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67">
            <a:extLst>
              <a:ext uri="{FF2B5EF4-FFF2-40B4-BE49-F238E27FC236}">
                <a16:creationId xmlns:a16="http://schemas.microsoft.com/office/drawing/2014/main" id="{187AC912-283F-4AF4-8714-8E5C9C653ABE}"/>
              </a:ext>
            </a:extLst>
          </p:cNvPr>
          <p:cNvSpPr/>
          <p:nvPr/>
        </p:nvSpPr>
        <p:spPr>
          <a:xfrm>
            <a:off x="7229890" y="4679084"/>
            <a:ext cx="4448412" cy="1506148"/>
          </a:xfrm>
          <a:prstGeom prst="rect">
            <a:avLst/>
          </a:prstGeom>
          <a:noFill/>
          <a:ln w="158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1" name="Picture 70">
            <a:extLst>
              <a:ext uri="{FF2B5EF4-FFF2-40B4-BE49-F238E27FC236}">
                <a16:creationId xmlns:a16="http://schemas.microsoft.com/office/drawing/2014/main" id="{406F5A97-6437-40C0-B39B-53E798806BB9}"/>
              </a:ext>
            </a:extLst>
          </p:cNvPr>
          <p:cNvPicPr>
            <a:picLocks noChangeAspect="1"/>
          </p:cNvPicPr>
          <p:nvPr/>
        </p:nvPicPr>
        <p:blipFill rotWithShape="1">
          <a:blip r:embed="rId7"/>
          <a:srcRect t="60971" r="36250" b="12217"/>
          <a:stretch/>
        </p:blipFill>
        <p:spPr>
          <a:xfrm>
            <a:off x="7885681" y="3245482"/>
            <a:ext cx="3136830" cy="777734"/>
          </a:xfrm>
          <a:prstGeom prst="rect">
            <a:avLst/>
          </a:prstGeom>
        </p:spPr>
      </p:pic>
      <p:sp>
        <p:nvSpPr>
          <p:cNvPr id="73" name="Oval 72">
            <a:extLst>
              <a:ext uri="{FF2B5EF4-FFF2-40B4-BE49-F238E27FC236}">
                <a16:creationId xmlns:a16="http://schemas.microsoft.com/office/drawing/2014/main" id="{E381D963-21B9-4EEF-8671-C05283A12393}"/>
              </a:ext>
            </a:extLst>
          </p:cNvPr>
          <p:cNvSpPr/>
          <p:nvPr/>
        </p:nvSpPr>
        <p:spPr>
          <a:xfrm>
            <a:off x="7319513" y="4308920"/>
            <a:ext cx="318247" cy="318247"/>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E</a:t>
            </a:r>
          </a:p>
        </p:txBody>
      </p:sp>
      <p:pic>
        <p:nvPicPr>
          <p:cNvPr id="46" name="Picture 45">
            <a:extLst>
              <a:ext uri="{FF2B5EF4-FFF2-40B4-BE49-F238E27FC236}">
                <a16:creationId xmlns:a16="http://schemas.microsoft.com/office/drawing/2014/main" id="{A55C26CB-F420-453C-A41B-2C60E1C4219C}"/>
              </a:ext>
            </a:extLst>
          </p:cNvPr>
          <p:cNvPicPr>
            <a:picLocks noChangeAspect="1"/>
          </p:cNvPicPr>
          <p:nvPr/>
        </p:nvPicPr>
        <p:blipFill>
          <a:blip r:embed="rId8"/>
          <a:stretch>
            <a:fillRect/>
          </a:stretch>
        </p:blipFill>
        <p:spPr>
          <a:xfrm>
            <a:off x="7930618" y="4775770"/>
            <a:ext cx="2808405" cy="1404811"/>
          </a:xfrm>
          <a:prstGeom prst="rect">
            <a:avLst/>
          </a:prstGeom>
        </p:spPr>
      </p:pic>
    </p:spTree>
    <p:extLst>
      <p:ext uri="{BB962C8B-B14F-4D97-AF65-F5344CB8AC3E}">
        <p14:creationId xmlns:p14="http://schemas.microsoft.com/office/powerpoint/2010/main" val="27980495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Use Case 9: Sales Planner with Custom Allocation </a:t>
            </a:r>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a:spcAft>
                <a:spcPts val="600"/>
              </a:spcAft>
            </a:pPr>
            <a:r>
              <a:rPr lang="en-US" sz="1200" dirty="0">
                <a:solidFill>
                  <a:schemeClr val="tx1"/>
                </a:solidFill>
              </a:rPr>
              <a:t>To meet specific sales targets or forecasts, and to enable greater planning towards those forecasts and targets, Sales Planner enables planning using established spend allocation, allocation that is optimized or customized to give the user the utmost ability to model out with a greater degree of confidence the better means to meet goals.</a:t>
            </a:r>
          </a:p>
          <a:p>
            <a:pPr marL="228600" indent="-228600">
              <a:spcAft>
                <a:spcPts val="600"/>
              </a:spcAft>
              <a:buFontTx/>
              <a:buAutoNum type="arabicPeriod"/>
            </a:pPr>
            <a:endParaRPr lang="en-US" sz="1200" dirty="0">
              <a:solidFill>
                <a:schemeClr val="tx1"/>
              </a:solidFill>
            </a:endParaRPr>
          </a:p>
          <a:p>
            <a:pPr marL="228600" indent="-228600">
              <a:spcAft>
                <a:spcPts val="600"/>
              </a:spcAft>
              <a:buFontTx/>
              <a:buAutoNum type="arabicPeriod"/>
            </a:pPr>
            <a:r>
              <a:rPr lang="en-US" sz="1200" dirty="0">
                <a:solidFill>
                  <a:schemeClr val="tx1"/>
                </a:solidFill>
              </a:rPr>
              <a:t>In order to run a scenario to plan and model spend based on sales forecast/targets. Select </a:t>
            </a:r>
            <a:r>
              <a:rPr lang="en-US" sz="1200" b="1" dirty="0">
                <a:solidFill>
                  <a:schemeClr val="tx1"/>
                </a:solidFill>
              </a:rPr>
              <a:t>Sales Planner</a:t>
            </a:r>
            <a:r>
              <a:rPr lang="en-US" sz="1200" dirty="0">
                <a:solidFill>
                  <a:schemeClr val="tx1"/>
                </a:solidFill>
              </a:rPr>
              <a:t>. </a:t>
            </a:r>
          </a:p>
          <a:p>
            <a:pPr marL="228600" indent="-228600">
              <a:spcAft>
                <a:spcPts val="600"/>
              </a:spcAft>
              <a:buFontTx/>
              <a:buAutoNum type="arabicPeriod"/>
            </a:pPr>
            <a:r>
              <a:rPr lang="en-US" sz="1200" dirty="0">
                <a:solidFill>
                  <a:schemeClr val="tx1"/>
                </a:solidFill>
              </a:rPr>
              <a:t>Next, select the </a:t>
            </a:r>
            <a:r>
              <a:rPr lang="en-US" sz="1200" b="1" dirty="0">
                <a:solidFill>
                  <a:schemeClr val="tx1"/>
                </a:solidFill>
              </a:rPr>
              <a:t>Custom</a:t>
            </a:r>
            <a:r>
              <a:rPr lang="en-US" sz="1200" dirty="0">
                <a:solidFill>
                  <a:schemeClr val="tx1"/>
                </a:solidFill>
              </a:rPr>
              <a:t> tab.  The model will allocate the spend by channel based on user specified inputs across each channel. </a:t>
            </a:r>
          </a:p>
          <a:p>
            <a:pPr marL="228600" indent="-228600">
              <a:spcAft>
                <a:spcPts val="600"/>
              </a:spcAft>
              <a:buFontTx/>
              <a:buAutoNum type="arabicPeriod"/>
            </a:pPr>
            <a:r>
              <a:rPr lang="en-US" sz="1200" dirty="0">
                <a:solidFill>
                  <a:schemeClr val="tx1"/>
                </a:solidFill>
              </a:rPr>
              <a:t>Next, use the slider to the appropriate sales forecast target.  The number selected by the slider will appear to the right in the box.  The Min and Max values shown in the slider are calculated from previous sales history.</a:t>
            </a:r>
          </a:p>
          <a:p>
            <a:pPr marL="228600" indent="-228600">
              <a:spcAft>
                <a:spcPts val="600"/>
              </a:spcAft>
              <a:buFontTx/>
              <a:buAutoNum type="arabicPeriod"/>
            </a:pPr>
            <a:r>
              <a:rPr lang="en-US" sz="1200" dirty="0">
                <a:solidFill>
                  <a:schemeClr val="tx1"/>
                </a:solidFill>
              </a:rPr>
              <a:t>Then, select the channel level spend percentage values in the </a:t>
            </a:r>
            <a:r>
              <a:rPr lang="en-US" sz="1200" b="1" dirty="0">
                <a:solidFill>
                  <a:schemeClr val="tx1"/>
                </a:solidFill>
              </a:rPr>
              <a:t>Modified</a:t>
            </a:r>
            <a:r>
              <a:rPr lang="en-US" sz="1200" dirty="0">
                <a:solidFill>
                  <a:schemeClr val="tx1"/>
                </a:solidFill>
              </a:rPr>
              <a:t> column.  The totals must still add to the total historical spend levels and to the 100% total value of the historical spend.</a:t>
            </a:r>
            <a:endParaRPr lang="en-US" sz="1200" b="1" dirty="0">
              <a:solidFill>
                <a:schemeClr val="tx1"/>
              </a:solidFill>
            </a:endParaRPr>
          </a:p>
          <a:p>
            <a:pPr marL="228600" indent="-228600">
              <a:spcAft>
                <a:spcPts val="600"/>
              </a:spcAft>
              <a:buFontTx/>
              <a:buAutoNum type="arabicPeriod"/>
            </a:pPr>
            <a:r>
              <a:rPr lang="en-US" sz="1200" dirty="0">
                <a:solidFill>
                  <a:schemeClr val="tx1"/>
                </a:solidFill>
              </a:rPr>
              <a:t>Click to </a:t>
            </a:r>
            <a:r>
              <a:rPr lang="en-US" sz="1200" b="1" dirty="0">
                <a:solidFill>
                  <a:schemeClr val="tx1"/>
                </a:solidFill>
              </a:rPr>
              <a:t>Save and Run </a:t>
            </a:r>
            <a:r>
              <a:rPr lang="en-US" sz="1200" dirty="0">
                <a:solidFill>
                  <a:schemeClr val="tx1"/>
                </a:solidFill>
              </a:rPr>
              <a:t>the scenario.</a:t>
            </a:r>
          </a:p>
          <a:p>
            <a:pPr marL="228600" indent="-228600">
              <a:spcAft>
                <a:spcPts val="600"/>
              </a:spcAft>
              <a:buFontTx/>
              <a:buAutoNum type="arabicPeriod"/>
            </a:pPr>
            <a:endParaRPr lang="en-US" sz="1200" dirty="0">
              <a:solidFill>
                <a:schemeClr val="tx1"/>
              </a:solidFill>
            </a:endParaRPr>
          </a:p>
          <a:p>
            <a:pPr marL="228600" indent="-228600">
              <a:spcAft>
                <a:spcPts val="600"/>
              </a:spcAft>
              <a:buFontTx/>
              <a:buAutoNum type="arabicPeriod"/>
            </a:pPr>
            <a:endParaRPr lang="en-US" sz="1200" dirty="0">
              <a:solidFill>
                <a:schemeClr val="tx1"/>
              </a:solidFill>
            </a:endParaRPr>
          </a:p>
          <a:p>
            <a:pPr>
              <a:spcAft>
                <a:spcPts val="600"/>
              </a:spcAft>
            </a:pPr>
            <a:endParaRPr lang="en-US" sz="1200" dirty="0">
              <a:solidFill>
                <a:schemeClr val="tx1"/>
              </a:solidFill>
            </a:endParaRPr>
          </a:p>
          <a:p>
            <a:endParaRPr lang="en-US" sz="1200" dirty="0">
              <a:solidFill>
                <a:schemeClr val="accent4"/>
              </a:solidFill>
            </a:endParaRPr>
          </a:p>
          <a:p>
            <a:pPr>
              <a:spcAft>
                <a:spcPts val="600"/>
              </a:spcAft>
            </a:pPr>
            <a:endParaRPr lang="en-US" sz="1200" dirty="0">
              <a:solidFill>
                <a:schemeClr val="accent4"/>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pic>
        <p:nvPicPr>
          <p:cNvPr id="6" name="Picture 5">
            <a:extLst>
              <a:ext uri="{FF2B5EF4-FFF2-40B4-BE49-F238E27FC236}">
                <a16:creationId xmlns:a16="http://schemas.microsoft.com/office/drawing/2014/main" id="{A3F485E7-9BC1-437F-B091-5926A864EA7F}"/>
              </a:ext>
            </a:extLst>
          </p:cNvPr>
          <p:cNvPicPr>
            <a:picLocks noChangeAspect="1"/>
          </p:cNvPicPr>
          <p:nvPr/>
        </p:nvPicPr>
        <p:blipFill>
          <a:blip r:embed="rId3"/>
          <a:stretch>
            <a:fillRect/>
          </a:stretch>
        </p:blipFill>
        <p:spPr>
          <a:xfrm>
            <a:off x="914400" y="1511963"/>
            <a:ext cx="6172200" cy="3130375"/>
          </a:xfrm>
          <a:prstGeom prst="rect">
            <a:avLst/>
          </a:prstGeom>
        </p:spPr>
      </p:pic>
      <p:sp>
        <p:nvSpPr>
          <p:cNvPr id="16" name="Oval 15">
            <a:extLst>
              <a:ext uri="{FF2B5EF4-FFF2-40B4-BE49-F238E27FC236}">
                <a16:creationId xmlns:a16="http://schemas.microsoft.com/office/drawing/2014/main" id="{3483DE26-310A-4448-A087-5FFA2254C419}"/>
              </a:ext>
            </a:extLst>
          </p:cNvPr>
          <p:cNvSpPr/>
          <p:nvPr/>
        </p:nvSpPr>
        <p:spPr>
          <a:xfrm>
            <a:off x="5307330" y="16116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17" name="Oval 16">
            <a:extLst>
              <a:ext uri="{FF2B5EF4-FFF2-40B4-BE49-F238E27FC236}">
                <a16:creationId xmlns:a16="http://schemas.microsoft.com/office/drawing/2014/main" id="{A6B70835-391F-4A17-A655-4324832137AD}"/>
              </a:ext>
            </a:extLst>
          </p:cNvPr>
          <p:cNvSpPr/>
          <p:nvPr/>
        </p:nvSpPr>
        <p:spPr>
          <a:xfrm>
            <a:off x="4229100" y="25260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
        <p:nvSpPr>
          <p:cNvPr id="20" name="Oval 19">
            <a:extLst>
              <a:ext uri="{FF2B5EF4-FFF2-40B4-BE49-F238E27FC236}">
                <a16:creationId xmlns:a16="http://schemas.microsoft.com/office/drawing/2014/main" id="{DA5A7B19-CA9A-4D59-817F-6BDE9786828F}"/>
              </a:ext>
            </a:extLst>
          </p:cNvPr>
          <p:cNvSpPr/>
          <p:nvPr/>
        </p:nvSpPr>
        <p:spPr>
          <a:xfrm>
            <a:off x="3124200" y="21069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3</a:t>
            </a:r>
          </a:p>
        </p:txBody>
      </p:sp>
      <p:sp>
        <p:nvSpPr>
          <p:cNvPr id="21" name="Oval 20">
            <a:extLst>
              <a:ext uri="{FF2B5EF4-FFF2-40B4-BE49-F238E27FC236}">
                <a16:creationId xmlns:a16="http://schemas.microsoft.com/office/drawing/2014/main" id="{79442D92-94A4-427A-B1F6-51147DBA5DC3}"/>
              </a:ext>
            </a:extLst>
          </p:cNvPr>
          <p:cNvSpPr/>
          <p:nvPr/>
        </p:nvSpPr>
        <p:spPr>
          <a:xfrm>
            <a:off x="5421630" y="36309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4</a:t>
            </a:r>
          </a:p>
        </p:txBody>
      </p:sp>
      <p:sp>
        <p:nvSpPr>
          <p:cNvPr id="23" name="Oval 22">
            <a:extLst>
              <a:ext uri="{FF2B5EF4-FFF2-40B4-BE49-F238E27FC236}">
                <a16:creationId xmlns:a16="http://schemas.microsoft.com/office/drawing/2014/main" id="{FE97E56C-6F7F-49A1-AB4A-BC0A752C7224}"/>
              </a:ext>
            </a:extLst>
          </p:cNvPr>
          <p:cNvSpPr/>
          <p:nvPr/>
        </p:nvSpPr>
        <p:spPr>
          <a:xfrm>
            <a:off x="3745230" y="43929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5</a:t>
            </a:r>
          </a:p>
        </p:txBody>
      </p:sp>
    </p:spTree>
    <p:extLst>
      <p:ext uri="{BB962C8B-B14F-4D97-AF65-F5344CB8AC3E}">
        <p14:creationId xmlns:p14="http://schemas.microsoft.com/office/powerpoint/2010/main" val="4026566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53"/>
          </p:nvPr>
        </p:nvPicPr>
        <p:blipFill>
          <a:blip r:embed="rId2" cstate="email">
            <a:extLst>
              <a:ext uri="{28A0092B-C50C-407E-A947-70E740481C1C}">
                <a14:useLocalDpi xmlns:a14="http://schemas.microsoft.com/office/drawing/2010/main"/>
              </a:ext>
            </a:extLst>
          </a:blip>
          <a:srcRect/>
          <a:stretch>
            <a:fillRect/>
          </a:stretch>
        </p:blipFill>
        <p:spPr>
          <a:xfrm>
            <a:off x="-1" y="0"/>
            <a:ext cx="6299201" cy="6858000"/>
          </a:xfrm>
        </p:spPr>
      </p:pic>
      <p:sp>
        <p:nvSpPr>
          <p:cNvPr id="7" name="Rectangle 6"/>
          <p:cNvSpPr/>
          <p:nvPr/>
        </p:nvSpPr>
        <p:spPr>
          <a:xfrm>
            <a:off x="12122728" y="0"/>
            <a:ext cx="73152"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7"/>
          <p:cNvSpPr>
            <a:spLocks noGrp="1"/>
          </p:cNvSpPr>
          <p:nvPr>
            <p:ph type="title"/>
          </p:nvPr>
        </p:nvSpPr>
        <p:spPr>
          <a:xfrm>
            <a:off x="6629400" y="114300"/>
            <a:ext cx="4092347" cy="685799"/>
          </a:xfrm>
        </p:spPr>
        <p:txBody>
          <a:bodyPr lIns="0" rIns="0" anchor="t">
            <a:normAutofit fontScale="90000"/>
          </a:bodyPr>
          <a:lstStyle/>
          <a:p>
            <a:r>
              <a:rPr lang="en-US" dirty="0">
                <a:latin typeface="Franklin Gothic Book" panose="020B0503020102020204" pitchFamily="34" charset="0"/>
              </a:rPr>
              <a:t>Content</a:t>
            </a:r>
          </a:p>
        </p:txBody>
      </p:sp>
      <p:sp>
        <p:nvSpPr>
          <p:cNvPr id="12" name="Subtitle 8"/>
          <p:cNvSpPr>
            <a:spLocks noGrp="1"/>
          </p:cNvSpPr>
          <p:nvPr>
            <p:ph type="subTitle" idx="13"/>
          </p:nvPr>
        </p:nvSpPr>
        <p:spPr>
          <a:xfrm>
            <a:off x="6553200" y="880455"/>
            <a:ext cx="5493328" cy="5558445"/>
          </a:xfrm>
        </p:spPr>
        <p:txBody>
          <a:bodyPr vert="horz" wrap="square" lIns="0" tIns="45720" rIns="0" bIns="45720" rtlCol="0" anchor="t">
            <a:spAutoFit/>
          </a:bodyPr>
          <a:lstStyle/>
          <a:p>
            <a:pPr marL="228600" indent="-228600">
              <a:buFont typeface="+mj-lt"/>
              <a:buAutoNum type="arabicPeriod"/>
            </a:pPr>
            <a:r>
              <a:rPr lang="en-US" sz="1200" dirty="0">
                <a:hlinkClick r:id="rId3" action="ppaction://hlinksldjump">
                  <a:extLst>
                    <a:ext uri="{A12FA001-AC4F-418D-AE19-62706E023703}">
                      <ahyp:hlinkClr xmlns:ahyp="http://schemas.microsoft.com/office/drawing/2018/hyperlinkcolor" val="tx"/>
                    </a:ext>
                  </a:extLst>
                </a:hlinkClick>
              </a:rPr>
              <a:t> Business Process Overview</a:t>
            </a:r>
            <a:endParaRPr lang="en-US" sz="1200" dirty="0"/>
          </a:p>
          <a:p>
            <a:pPr marL="228600" indent="-228600">
              <a:buFont typeface="+mj-lt"/>
              <a:buAutoNum type="arabicPeriod"/>
            </a:pPr>
            <a:r>
              <a:rPr lang="en-US" sz="1200" dirty="0">
                <a:hlinkClick r:id="rId4" action="ppaction://hlinksldjump">
                  <a:extLst>
                    <a:ext uri="{A12FA001-AC4F-418D-AE19-62706E023703}">
                      <ahyp:hlinkClr xmlns:ahyp="http://schemas.microsoft.com/office/drawing/2018/hyperlinkcolor" val="tx"/>
                    </a:ext>
                  </a:extLst>
                </a:hlinkClick>
              </a:rPr>
              <a:t> User Login and User Access</a:t>
            </a:r>
            <a:endParaRPr lang="en-US" sz="1200" dirty="0"/>
          </a:p>
          <a:p>
            <a:pPr marL="228600" indent="-228600">
              <a:buFont typeface="+mj-lt"/>
              <a:buAutoNum type="arabicPeriod"/>
            </a:pPr>
            <a:r>
              <a:rPr lang="en-US" sz="1200" dirty="0"/>
              <a:t> </a:t>
            </a:r>
            <a:r>
              <a:rPr lang="en-US" sz="1200" dirty="0">
                <a:hlinkClick r:id="rId5" action="ppaction://hlinksldjump"/>
              </a:rPr>
              <a:t>Open New Planning Session</a:t>
            </a:r>
            <a:endParaRPr lang="en-US" sz="1200" dirty="0"/>
          </a:p>
          <a:p>
            <a:pPr marL="228600" indent="-228600">
              <a:buFont typeface="+mj-lt"/>
              <a:buAutoNum type="arabicPeriod"/>
            </a:pPr>
            <a:r>
              <a:rPr lang="en-US" sz="1200" dirty="0"/>
              <a:t> </a:t>
            </a:r>
            <a:r>
              <a:rPr lang="en-US" sz="1200" dirty="0">
                <a:hlinkClick r:id="rId6" action="ppaction://hlinksldjump"/>
              </a:rPr>
              <a:t>Data Load</a:t>
            </a:r>
            <a:endParaRPr lang="en-US" sz="1200" dirty="0"/>
          </a:p>
          <a:p>
            <a:pPr marL="228600" indent="-228600">
              <a:buFont typeface="+mj-lt"/>
              <a:buAutoNum type="arabicPeriod"/>
            </a:pPr>
            <a:r>
              <a:rPr lang="en-US" sz="1200" dirty="0"/>
              <a:t> </a:t>
            </a:r>
            <a:r>
              <a:rPr lang="en-US" sz="1200" dirty="0">
                <a:hlinkClick r:id="rId7" action="ppaction://hlinksldjump">
                  <a:extLst>
                    <a:ext uri="{A12FA001-AC4F-418D-AE19-62706E023703}">
                      <ahyp:hlinkClr xmlns:ahyp="http://schemas.microsoft.com/office/drawing/2018/hyperlinkcolor" val="tx"/>
                    </a:ext>
                  </a:extLst>
                </a:hlinkClick>
              </a:rPr>
              <a:t>Create Scenario</a:t>
            </a:r>
            <a:endParaRPr lang="en-US" sz="1200" dirty="0"/>
          </a:p>
          <a:p>
            <a:pPr marL="228600" indent="-228600">
              <a:buFont typeface="+mj-lt"/>
              <a:buAutoNum type="arabicPeriod"/>
            </a:pPr>
            <a:r>
              <a:rPr lang="en-US" sz="1200" dirty="0"/>
              <a:t> </a:t>
            </a:r>
            <a:r>
              <a:rPr lang="en-US" sz="1200" dirty="0">
                <a:hlinkClick r:id="rId8" action="ppaction://hlinksldjump"/>
              </a:rPr>
              <a:t>Historical Spend Rate with Historical Allocation</a:t>
            </a:r>
            <a:r>
              <a:rPr lang="en-US" sz="1200" dirty="0">
                <a:solidFill>
                  <a:schemeClr val="tx2"/>
                </a:solidFill>
                <a:hlinkClick r:id="rId8" action="ppaction://hlinksldjump"/>
              </a:rPr>
              <a:t> </a:t>
            </a:r>
            <a:endParaRPr lang="en-US" sz="1200" dirty="0">
              <a:solidFill>
                <a:schemeClr val="tx2"/>
              </a:solidFill>
            </a:endParaRPr>
          </a:p>
          <a:p>
            <a:pPr marL="228600" indent="-228600">
              <a:buFont typeface="+mj-lt"/>
              <a:buAutoNum type="arabicPeriod"/>
            </a:pPr>
            <a:r>
              <a:rPr lang="en-US" sz="1200" dirty="0"/>
              <a:t> </a:t>
            </a:r>
            <a:r>
              <a:rPr lang="en-US" sz="1200" dirty="0">
                <a:hlinkClick r:id="rId9" action="ppaction://hlinksldjump"/>
              </a:rPr>
              <a:t>Historical Spend Rate with Optimal Allocation</a:t>
            </a:r>
            <a:endParaRPr lang="en-US" sz="1200" dirty="0"/>
          </a:p>
          <a:p>
            <a:pPr marL="228600" indent="-228600">
              <a:buFont typeface="+mj-lt"/>
              <a:buAutoNum type="arabicPeriod"/>
            </a:pPr>
            <a:r>
              <a:rPr lang="en-US" sz="1200" dirty="0"/>
              <a:t> </a:t>
            </a:r>
            <a:r>
              <a:rPr lang="en-US" sz="1200" dirty="0">
                <a:hlinkClick r:id="rId10" action="ppaction://hlinksldjump"/>
              </a:rPr>
              <a:t>Profit Maximization</a:t>
            </a:r>
            <a:endParaRPr lang="en-US" sz="1200" dirty="0"/>
          </a:p>
          <a:p>
            <a:pPr marL="228600" indent="-228600">
              <a:buFont typeface="+mj-lt"/>
              <a:buAutoNum type="arabicPeriod"/>
            </a:pPr>
            <a:r>
              <a:rPr lang="en-US" sz="1200" dirty="0"/>
              <a:t> </a:t>
            </a:r>
            <a:r>
              <a:rPr lang="en-US" sz="1200" dirty="0">
                <a:hlinkClick r:id="rId11" action="ppaction://hlinksldjump"/>
              </a:rPr>
              <a:t>Budget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hlinkClick r:id="rId11" action="ppaction://hlinksldjump"/>
              </a:rPr>
              <a:t>Budget Planner with Optimal Allocation</a:t>
            </a:r>
            <a:endParaRPr lang="en-US" sz="1200" dirty="0">
              <a:solidFill>
                <a:schemeClr val="tx2"/>
              </a:solidFill>
            </a:endParaRPr>
          </a:p>
          <a:p>
            <a:pPr marL="228600" indent="-228600">
              <a:buFont typeface="+mj-lt"/>
              <a:buAutoNum type="arabicPeriod"/>
            </a:pPr>
            <a:r>
              <a:rPr lang="en-US" sz="1200" dirty="0"/>
              <a:t> </a:t>
            </a:r>
            <a:r>
              <a:rPr lang="en-US" sz="1200" dirty="0">
                <a:hlinkClick r:id="rId12" action="ppaction://hlinksldjump"/>
              </a:rPr>
              <a:t>Budget Planner with Custom Allocation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3" action="ppaction://hlinksldjump"/>
              </a:rPr>
              <a:t>Sales</a:t>
            </a:r>
            <a:r>
              <a:rPr lang="en-US" sz="1200" dirty="0">
                <a:hlinkClick r:id="rId13" action="ppaction://hlinksldjump"/>
              </a:rPr>
              <a: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4" action="ppaction://hlinksldjump"/>
              </a:rPr>
              <a:t>Sales</a:t>
            </a:r>
            <a:r>
              <a:rPr lang="en-US" sz="1200" dirty="0">
                <a:hlinkClick r:id="rId14" action="ppaction://hlinksldjump"/>
              </a:rPr>
              <a:t> Planner with Optimal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5" action="ppaction://hlinksldjump"/>
              </a:rPr>
              <a:t>Sales</a:t>
            </a:r>
            <a:r>
              <a:rPr lang="en-US" sz="1200" dirty="0">
                <a:hlinkClick r:id="rId15" action="ppaction://hlinksldjump"/>
              </a:rPr>
              <a:t> Planner with Custom Allocation</a:t>
            </a:r>
            <a:endParaRPr lang="en-US" sz="1200" dirty="0"/>
          </a:p>
          <a:p>
            <a:pPr marL="228600" indent="-228600">
              <a:buFont typeface="+mj-lt"/>
              <a:buAutoNum type="arabicPeriod"/>
            </a:pPr>
            <a:r>
              <a:rPr lang="en-US" sz="1200" b="1" dirty="0">
                <a:solidFill>
                  <a:schemeClr val="accent1"/>
                </a:solidFill>
              </a:rPr>
              <a:t> </a:t>
            </a:r>
            <a:r>
              <a:rPr lang="en-US" sz="1200" b="1" dirty="0">
                <a:solidFill>
                  <a:schemeClr val="accent1"/>
                </a:solidFill>
                <a:hlinkClick r:id="rId16" action="ppaction://hlinksldjump">
                  <a:extLst>
                    <a:ext uri="{A12FA001-AC4F-418D-AE19-62706E023703}">
                      <ahyp:hlinkClr xmlns:ahyp="http://schemas.microsoft.com/office/drawing/2018/hyperlinkcolor" val="tx"/>
                    </a:ext>
                  </a:extLst>
                </a:hlinkClick>
              </a:rPr>
              <a:t>Save Planning Scenario</a:t>
            </a:r>
            <a:endParaRPr lang="en-US" sz="1200" b="1" dirty="0">
              <a:solidFill>
                <a:schemeClr val="accent1"/>
              </a:solidFill>
            </a:endParaRPr>
          </a:p>
          <a:p>
            <a:pPr marL="228600" indent="-228600">
              <a:buFont typeface="+mj-lt"/>
              <a:buAutoNum type="arabicPeriod"/>
            </a:pPr>
            <a:r>
              <a:rPr lang="en-US" sz="1200" dirty="0">
                <a:solidFill>
                  <a:schemeClr val="tx2"/>
                </a:solidFill>
                <a:hlinkClick r:id="rId17" action="ppaction://hlinksldjump"/>
              </a:rPr>
              <a:t> </a:t>
            </a:r>
            <a:r>
              <a:rPr lang="en-US" sz="1200" dirty="0">
                <a:hlinkClick r:id="rId17" action="ppaction://hlinksldjump"/>
              </a:rPr>
              <a:t>Scenario Visualization: Dollar Value Comparison</a:t>
            </a:r>
            <a:endParaRPr lang="en-US" sz="1200" dirty="0"/>
          </a:p>
          <a:p>
            <a:pPr marL="228600" indent="-228600">
              <a:buFont typeface="+mj-lt"/>
              <a:buAutoNum type="arabicPeriod"/>
            </a:pPr>
            <a:r>
              <a:rPr lang="en-US" sz="1200" dirty="0">
                <a:hlinkClick r:id="rId18" action="ppaction://hlinksldjump"/>
              </a:rPr>
              <a:t> Scenario Visualization: Percentage Value Comparison &amp; Extended Explanation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9" action="ppaction://hlinksldjump"/>
              </a:rPr>
              <a:t>Scenario Visualization: Brand Manager &amp; Deep Dive/Analyst Views </a:t>
            </a:r>
            <a:endParaRPr lang="en-US" sz="1200" dirty="0"/>
          </a:p>
          <a:p>
            <a:pPr marL="228600" indent="-228600">
              <a:buFont typeface="+mj-lt"/>
              <a:buAutoNum type="arabicPeriod"/>
            </a:pPr>
            <a:r>
              <a:rPr lang="en-US" sz="1200" dirty="0">
                <a:solidFill>
                  <a:schemeClr val="tx2"/>
                </a:solidFill>
                <a:hlinkClick r:id="rId20" action="ppaction://hlinksldjump"/>
              </a:rPr>
              <a:t>FAQs</a:t>
            </a:r>
            <a:endParaRPr lang="en-US" sz="1200" dirty="0">
              <a:solidFill>
                <a:schemeClr val="tx2"/>
              </a:solidFill>
            </a:endParaRPr>
          </a:p>
        </p:txBody>
      </p:sp>
    </p:spTree>
    <p:extLst>
      <p:ext uri="{BB962C8B-B14F-4D97-AF65-F5344CB8AC3E}">
        <p14:creationId xmlns:p14="http://schemas.microsoft.com/office/powerpoint/2010/main" val="1459555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Save Planning Scenario:</a:t>
            </a:r>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43800" y="1371600"/>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8600" indent="-228600">
              <a:spcAft>
                <a:spcPts val="600"/>
              </a:spcAft>
              <a:buFontTx/>
              <a:buAutoNum type="arabicPeriod"/>
            </a:pPr>
            <a:r>
              <a:rPr lang="en-US" sz="1200" dirty="0">
                <a:solidFill>
                  <a:schemeClr val="tx1"/>
                </a:solidFill>
              </a:rPr>
              <a:t>In order to save a scenario select </a:t>
            </a:r>
            <a:r>
              <a:rPr lang="en-US" sz="1200" b="1" dirty="0">
                <a:solidFill>
                  <a:schemeClr val="tx1"/>
                </a:solidFill>
              </a:rPr>
              <a:t>Save and Run</a:t>
            </a:r>
            <a:r>
              <a:rPr lang="en-US" sz="1200" dirty="0">
                <a:solidFill>
                  <a:schemeClr val="tx1"/>
                </a:solidFill>
              </a:rPr>
              <a:t>. </a:t>
            </a:r>
          </a:p>
          <a:p>
            <a:pPr marL="228600" indent="-228600">
              <a:spcAft>
                <a:spcPts val="600"/>
              </a:spcAft>
              <a:buFontTx/>
              <a:buAutoNum type="arabicPeriod"/>
            </a:pPr>
            <a:r>
              <a:rPr lang="en-US" sz="1200" dirty="0">
                <a:solidFill>
                  <a:schemeClr val="tx1"/>
                </a:solidFill>
              </a:rPr>
              <a:t>Next, a dialog box opens up to enter a </a:t>
            </a:r>
            <a:r>
              <a:rPr lang="en-US" sz="1200" b="1" dirty="0">
                <a:solidFill>
                  <a:schemeClr val="tx1"/>
                </a:solidFill>
              </a:rPr>
              <a:t>Scenario Name</a:t>
            </a:r>
            <a:r>
              <a:rPr lang="en-US" sz="1200" dirty="0">
                <a:solidFill>
                  <a:schemeClr val="tx1"/>
                </a:solidFill>
              </a:rPr>
              <a:t>. Scenario name is automatically generated by using </a:t>
            </a:r>
            <a:r>
              <a:rPr lang="en-US" sz="1200" b="1" dirty="0">
                <a:solidFill>
                  <a:schemeClr val="tx1"/>
                </a:solidFill>
              </a:rPr>
              <a:t>Scenario Type + Allocation Type.  </a:t>
            </a:r>
            <a:r>
              <a:rPr lang="en-US" sz="1200" dirty="0">
                <a:solidFill>
                  <a:schemeClr val="tx1"/>
                </a:solidFill>
              </a:rPr>
              <a:t>The user also has the option to enter any name. Once the user enters the </a:t>
            </a:r>
            <a:r>
              <a:rPr lang="en-US" sz="1200" b="1" dirty="0">
                <a:solidFill>
                  <a:schemeClr val="tx1"/>
                </a:solidFill>
              </a:rPr>
              <a:t>Scenario Name </a:t>
            </a:r>
            <a:r>
              <a:rPr lang="en-US" sz="1200" dirty="0">
                <a:solidFill>
                  <a:schemeClr val="tx1"/>
                </a:solidFill>
              </a:rPr>
              <a:t>select the </a:t>
            </a:r>
            <a:r>
              <a:rPr lang="en-US" sz="1200" b="1" dirty="0">
                <a:solidFill>
                  <a:schemeClr val="tx1"/>
                </a:solidFill>
              </a:rPr>
              <a:t>Save</a:t>
            </a:r>
            <a:r>
              <a:rPr lang="en-US" sz="1200" dirty="0">
                <a:solidFill>
                  <a:schemeClr val="tx1"/>
                </a:solidFill>
              </a:rPr>
              <a:t> tab to save this particular scenario and its name.  </a:t>
            </a:r>
          </a:p>
          <a:p>
            <a:pPr marL="228600" indent="-228600">
              <a:spcAft>
                <a:spcPts val="600"/>
              </a:spcAft>
              <a:buFontTx/>
              <a:buAutoNum type="arabicPeriod"/>
            </a:pPr>
            <a:endParaRPr lang="en-US" sz="1200" dirty="0">
              <a:solidFill>
                <a:schemeClr val="tx1"/>
              </a:solidFill>
            </a:endParaRPr>
          </a:p>
          <a:p>
            <a:pPr>
              <a:spcAft>
                <a:spcPts val="600"/>
              </a:spcAft>
            </a:pPr>
            <a:endParaRPr lang="en-US" sz="1200" dirty="0">
              <a:solidFill>
                <a:schemeClr val="tx1"/>
              </a:solidFill>
            </a:endParaRPr>
          </a:p>
          <a:p>
            <a:endParaRPr lang="en-US" sz="1200" dirty="0">
              <a:solidFill>
                <a:schemeClr val="accent4"/>
              </a:solidFill>
            </a:endParaRPr>
          </a:p>
          <a:p>
            <a:pPr>
              <a:spcAft>
                <a:spcPts val="600"/>
              </a:spcAft>
            </a:pPr>
            <a:endParaRPr lang="en-US" sz="1200" dirty="0">
              <a:solidFill>
                <a:schemeClr val="accent4"/>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pic>
        <p:nvPicPr>
          <p:cNvPr id="5" name="Picture 4">
            <a:extLst>
              <a:ext uri="{FF2B5EF4-FFF2-40B4-BE49-F238E27FC236}">
                <a16:creationId xmlns:a16="http://schemas.microsoft.com/office/drawing/2014/main" id="{608FDC33-D3F0-463D-A041-0FDE54A84269}"/>
              </a:ext>
            </a:extLst>
          </p:cNvPr>
          <p:cNvPicPr>
            <a:picLocks noChangeAspect="1"/>
          </p:cNvPicPr>
          <p:nvPr/>
        </p:nvPicPr>
        <p:blipFill>
          <a:blip r:embed="rId3"/>
          <a:stretch>
            <a:fillRect/>
          </a:stretch>
        </p:blipFill>
        <p:spPr>
          <a:xfrm>
            <a:off x="914400" y="1447800"/>
            <a:ext cx="6210300" cy="3219086"/>
          </a:xfrm>
          <a:prstGeom prst="rect">
            <a:avLst/>
          </a:prstGeom>
        </p:spPr>
      </p:pic>
      <p:sp>
        <p:nvSpPr>
          <p:cNvPr id="15" name="Oval 14">
            <a:extLst>
              <a:ext uri="{FF2B5EF4-FFF2-40B4-BE49-F238E27FC236}">
                <a16:creationId xmlns:a16="http://schemas.microsoft.com/office/drawing/2014/main" id="{A8F6FCBF-F204-404A-B0CF-0083AB3DCAB7}"/>
              </a:ext>
            </a:extLst>
          </p:cNvPr>
          <p:cNvSpPr/>
          <p:nvPr/>
        </p:nvSpPr>
        <p:spPr>
          <a:xfrm>
            <a:off x="3516630" y="43815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16" name="Oval 15">
            <a:extLst>
              <a:ext uri="{FF2B5EF4-FFF2-40B4-BE49-F238E27FC236}">
                <a16:creationId xmlns:a16="http://schemas.microsoft.com/office/drawing/2014/main" id="{67DC963A-B5D6-4E7C-8875-61C14982B019}"/>
              </a:ext>
            </a:extLst>
          </p:cNvPr>
          <p:cNvSpPr/>
          <p:nvPr/>
        </p:nvSpPr>
        <p:spPr>
          <a:xfrm>
            <a:off x="3124200" y="29070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Tree>
    <p:extLst>
      <p:ext uri="{BB962C8B-B14F-4D97-AF65-F5344CB8AC3E}">
        <p14:creationId xmlns:p14="http://schemas.microsoft.com/office/powerpoint/2010/main" val="1784066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Save Planning Scenario: Reference Scenario Option</a:t>
            </a:r>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43800" y="1371600"/>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8600" indent="-228600">
              <a:spcAft>
                <a:spcPts val="600"/>
              </a:spcAft>
              <a:buFontTx/>
              <a:buAutoNum type="arabicPeriod"/>
            </a:pPr>
            <a:r>
              <a:rPr lang="en-US" sz="1200" dirty="0">
                <a:solidFill>
                  <a:schemeClr val="tx1"/>
                </a:solidFill>
              </a:rPr>
              <a:t>In case a scenario already exist in a Planning Session and the user trying to create another scenario. Then the user would click on Save and Run. The user will get a dialogue box, which would have an additional feature of marking the scenario as a “Reference Scenario”. This feature enables the user to compare Results/ Visualizations of all the scenarios within the Planning Session based on this Reference Scenario.</a:t>
            </a:r>
          </a:p>
          <a:p>
            <a:pPr>
              <a:spcAft>
                <a:spcPts val="600"/>
              </a:spcAft>
            </a:pPr>
            <a:r>
              <a:rPr lang="en-US" sz="1200" dirty="0">
                <a:solidFill>
                  <a:schemeClr val="tx1"/>
                </a:solidFill>
              </a:rPr>
              <a:t>Further in the application (In the List Scenario Functionality), the user has the ability to delete an existing Reference Scenario or make another scenario as Reference Scenario. </a:t>
            </a:r>
          </a:p>
          <a:p>
            <a:pPr>
              <a:spcAft>
                <a:spcPts val="600"/>
              </a:spcAft>
            </a:pPr>
            <a:endParaRPr lang="en-US" sz="1200" dirty="0">
              <a:solidFill>
                <a:schemeClr val="tx1"/>
              </a:solidFill>
            </a:endParaRPr>
          </a:p>
          <a:p>
            <a:endParaRPr lang="en-US" sz="1200" dirty="0">
              <a:solidFill>
                <a:schemeClr val="accent4"/>
              </a:solidFill>
            </a:endParaRPr>
          </a:p>
          <a:p>
            <a:pPr>
              <a:spcAft>
                <a:spcPts val="600"/>
              </a:spcAft>
            </a:pPr>
            <a:endParaRPr lang="en-US" sz="1200" dirty="0">
              <a:solidFill>
                <a:schemeClr val="accent4"/>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sp>
        <p:nvSpPr>
          <p:cNvPr id="15" name="Oval 14">
            <a:extLst>
              <a:ext uri="{FF2B5EF4-FFF2-40B4-BE49-F238E27FC236}">
                <a16:creationId xmlns:a16="http://schemas.microsoft.com/office/drawing/2014/main" id="{A8F6FCBF-F204-404A-B0CF-0083AB3DCAB7}"/>
              </a:ext>
            </a:extLst>
          </p:cNvPr>
          <p:cNvSpPr/>
          <p:nvPr/>
        </p:nvSpPr>
        <p:spPr>
          <a:xfrm>
            <a:off x="3516630" y="43815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16" name="Oval 15">
            <a:extLst>
              <a:ext uri="{FF2B5EF4-FFF2-40B4-BE49-F238E27FC236}">
                <a16:creationId xmlns:a16="http://schemas.microsoft.com/office/drawing/2014/main" id="{67DC963A-B5D6-4E7C-8875-61C14982B019}"/>
              </a:ext>
            </a:extLst>
          </p:cNvPr>
          <p:cNvSpPr/>
          <p:nvPr/>
        </p:nvSpPr>
        <p:spPr>
          <a:xfrm>
            <a:off x="3124200" y="29070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pic>
        <p:nvPicPr>
          <p:cNvPr id="6" name="Picture 5">
            <a:extLst>
              <a:ext uri="{FF2B5EF4-FFF2-40B4-BE49-F238E27FC236}">
                <a16:creationId xmlns:a16="http://schemas.microsoft.com/office/drawing/2014/main" id="{E01F8684-85FD-4732-BA1D-856F715BD745}"/>
              </a:ext>
            </a:extLst>
          </p:cNvPr>
          <p:cNvPicPr>
            <a:picLocks noChangeAspect="1"/>
          </p:cNvPicPr>
          <p:nvPr/>
        </p:nvPicPr>
        <p:blipFill>
          <a:blip r:embed="rId3"/>
          <a:stretch>
            <a:fillRect/>
          </a:stretch>
        </p:blipFill>
        <p:spPr>
          <a:xfrm>
            <a:off x="914400" y="1465456"/>
            <a:ext cx="6248399" cy="3209414"/>
          </a:xfrm>
          <a:prstGeom prst="rect">
            <a:avLst/>
          </a:prstGeom>
        </p:spPr>
      </p:pic>
      <p:sp>
        <p:nvSpPr>
          <p:cNvPr id="13" name="Oval 12">
            <a:extLst>
              <a:ext uri="{FF2B5EF4-FFF2-40B4-BE49-F238E27FC236}">
                <a16:creationId xmlns:a16="http://schemas.microsoft.com/office/drawing/2014/main" id="{C721AAEE-6B36-47AB-9202-CA2FE01E0F1E}"/>
              </a:ext>
            </a:extLst>
          </p:cNvPr>
          <p:cNvSpPr/>
          <p:nvPr/>
        </p:nvSpPr>
        <p:spPr>
          <a:xfrm>
            <a:off x="4533900" y="28575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Tree>
    <p:extLst>
      <p:ext uri="{BB962C8B-B14F-4D97-AF65-F5344CB8AC3E}">
        <p14:creationId xmlns:p14="http://schemas.microsoft.com/office/powerpoint/2010/main" val="267113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53"/>
          </p:nvPr>
        </p:nvPicPr>
        <p:blipFill>
          <a:blip r:embed="rId2" cstate="email">
            <a:extLst>
              <a:ext uri="{28A0092B-C50C-407E-A947-70E740481C1C}">
                <a14:useLocalDpi xmlns:a14="http://schemas.microsoft.com/office/drawing/2010/main"/>
              </a:ext>
            </a:extLst>
          </a:blip>
          <a:srcRect/>
          <a:stretch>
            <a:fillRect/>
          </a:stretch>
        </p:blipFill>
        <p:spPr>
          <a:xfrm>
            <a:off x="-1" y="0"/>
            <a:ext cx="6299201" cy="6858000"/>
          </a:xfrm>
        </p:spPr>
      </p:pic>
      <p:sp>
        <p:nvSpPr>
          <p:cNvPr id="7" name="Rectangle 6"/>
          <p:cNvSpPr/>
          <p:nvPr/>
        </p:nvSpPr>
        <p:spPr>
          <a:xfrm>
            <a:off x="12122728" y="0"/>
            <a:ext cx="73152"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7"/>
          <p:cNvSpPr>
            <a:spLocks noGrp="1"/>
          </p:cNvSpPr>
          <p:nvPr>
            <p:ph type="title"/>
          </p:nvPr>
        </p:nvSpPr>
        <p:spPr>
          <a:xfrm>
            <a:off x="6629400" y="114300"/>
            <a:ext cx="4092347" cy="685799"/>
          </a:xfrm>
        </p:spPr>
        <p:txBody>
          <a:bodyPr lIns="0" rIns="0" anchor="t">
            <a:normAutofit fontScale="90000"/>
          </a:bodyPr>
          <a:lstStyle/>
          <a:p>
            <a:r>
              <a:rPr lang="en-US" dirty="0">
                <a:latin typeface="Franklin Gothic Book" panose="020B0503020102020204" pitchFamily="34" charset="0"/>
              </a:rPr>
              <a:t>Content</a:t>
            </a:r>
          </a:p>
        </p:txBody>
      </p:sp>
      <p:sp>
        <p:nvSpPr>
          <p:cNvPr id="12" name="Subtitle 8"/>
          <p:cNvSpPr>
            <a:spLocks noGrp="1"/>
          </p:cNvSpPr>
          <p:nvPr>
            <p:ph type="subTitle" idx="13"/>
          </p:nvPr>
        </p:nvSpPr>
        <p:spPr>
          <a:xfrm>
            <a:off x="6553200" y="880455"/>
            <a:ext cx="5493328" cy="5558445"/>
          </a:xfrm>
        </p:spPr>
        <p:txBody>
          <a:bodyPr vert="horz" wrap="square" lIns="0" tIns="45720" rIns="0" bIns="45720" rtlCol="0" anchor="t">
            <a:spAutoFit/>
          </a:bodyPr>
          <a:lstStyle/>
          <a:p>
            <a:pPr marL="228600" indent="-228600">
              <a:buFont typeface="+mj-lt"/>
              <a:buAutoNum type="arabicPeriod"/>
            </a:pPr>
            <a:r>
              <a:rPr lang="en-US" sz="1200" dirty="0">
                <a:hlinkClick r:id="rId3" action="ppaction://hlinksldjump">
                  <a:extLst>
                    <a:ext uri="{A12FA001-AC4F-418D-AE19-62706E023703}">
                      <ahyp:hlinkClr xmlns:ahyp="http://schemas.microsoft.com/office/drawing/2018/hyperlinkcolor" val="tx"/>
                    </a:ext>
                  </a:extLst>
                </a:hlinkClick>
              </a:rPr>
              <a:t> Business Process Overview</a:t>
            </a:r>
            <a:endParaRPr lang="en-US" sz="1200" dirty="0"/>
          </a:p>
          <a:p>
            <a:pPr marL="228600" indent="-228600">
              <a:buFont typeface="+mj-lt"/>
              <a:buAutoNum type="arabicPeriod"/>
            </a:pPr>
            <a:r>
              <a:rPr lang="en-US" sz="1200" dirty="0">
                <a:hlinkClick r:id="rId4" action="ppaction://hlinksldjump">
                  <a:extLst>
                    <a:ext uri="{A12FA001-AC4F-418D-AE19-62706E023703}">
                      <ahyp:hlinkClr xmlns:ahyp="http://schemas.microsoft.com/office/drawing/2018/hyperlinkcolor" val="tx"/>
                    </a:ext>
                  </a:extLst>
                </a:hlinkClick>
              </a:rPr>
              <a:t> User Login and User Access</a:t>
            </a:r>
            <a:endParaRPr lang="en-US" sz="1200" dirty="0"/>
          </a:p>
          <a:p>
            <a:pPr marL="228600" indent="-228600">
              <a:buFont typeface="+mj-lt"/>
              <a:buAutoNum type="arabicPeriod"/>
            </a:pPr>
            <a:r>
              <a:rPr lang="en-US" sz="1200" dirty="0"/>
              <a:t> </a:t>
            </a:r>
            <a:r>
              <a:rPr lang="en-US" sz="1200" dirty="0">
                <a:hlinkClick r:id="rId5" action="ppaction://hlinksldjump"/>
              </a:rPr>
              <a:t>Open New Planning Session</a:t>
            </a:r>
            <a:endParaRPr lang="en-US" sz="1200" dirty="0"/>
          </a:p>
          <a:p>
            <a:pPr marL="228600" indent="-228600">
              <a:buFont typeface="+mj-lt"/>
              <a:buAutoNum type="arabicPeriod"/>
            </a:pPr>
            <a:r>
              <a:rPr lang="en-US" sz="1200" dirty="0"/>
              <a:t> </a:t>
            </a:r>
            <a:r>
              <a:rPr lang="en-US" sz="1200" dirty="0">
                <a:hlinkClick r:id="rId6" action="ppaction://hlinksldjump"/>
              </a:rPr>
              <a:t>Data Load</a:t>
            </a:r>
            <a:endParaRPr lang="en-US" sz="1200" dirty="0"/>
          </a:p>
          <a:p>
            <a:pPr marL="228600" indent="-228600">
              <a:buFont typeface="+mj-lt"/>
              <a:buAutoNum type="arabicPeriod"/>
            </a:pPr>
            <a:r>
              <a:rPr lang="en-US" sz="1200" dirty="0"/>
              <a:t> </a:t>
            </a:r>
            <a:r>
              <a:rPr lang="en-US" sz="1200" dirty="0">
                <a:hlinkClick r:id="rId7" action="ppaction://hlinksldjump">
                  <a:extLst>
                    <a:ext uri="{A12FA001-AC4F-418D-AE19-62706E023703}">
                      <ahyp:hlinkClr xmlns:ahyp="http://schemas.microsoft.com/office/drawing/2018/hyperlinkcolor" val="tx"/>
                    </a:ext>
                  </a:extLst>
                </a:hlinkClick>
              </a:rPr>
              <a:t>Create Scenario</a:t>
            </a:r>
            <a:endParaRPr lang="en-US" sz="1200" dirty="0"/>
          </a:p>
          <a:p>
            <a:pPr marL="228600" indent="-228600">
              <a:buFont typeface="+mj-lt"/>
              <a:buAutoNum type="arabicPeriod"/>
            </a:pPr>
            <a:r>
              <a:rPr lang="en-US" sz="1200" dirty="0"/>
              <a:t> </a:t>
            </a:r>
            <a:r>
              <a:rPr lang="en-US" sz="1200" dirty="0">
                <a:hlinkClick r:id="rId8" action="ppaction://hlinksldjump"/>
              </a:rPr>
              <a:t>Historical Spend Rate with Historical Allocation</a:t>
            </a:r>
            <a:r>
              <a:rPr lang="en-US" sz="1200" dirty="0">
                <a:solidFill>
                  <a:schemeClr val="tx2"/>
                </a:solidFill>
                <a:hlinkClick r:id="rId8" action="ppaction://hlinksldjump"/>
              </a:rPr>
              <a:t> </a:t>
            </a:r>
            <a:endParaRPr lang="en-US" sz="1200" dirty="0">
              <a:solidFill>
                <a:schemeClr val="tx2"/>
              </a:solidFill>
            </a:endParaRPr>
          </a:p>
          <a:p>
            <a:pPr marL="228600" indent="-228600">
              <a:buFont typeface="+mj-lt"/>
              <a:buAutoNum type="arabicPeriod"/>
            </a:pPr>
            <a:r>
              <a:rPr lang="en-US" sz="1200" dirty="0"/>
              <a:t> </a:t>
            </a:r>
            <a:r>
              <a:rPr lang="en-US" sz="1200" dirty="0">
                <a:hlinkClick r:id="rId9" action="ppaction://hlinksldjump"/>
              </a:rPr>
              <a:t>Historical Spend Rate with Optimal Allocation</a:t>
            </a:r>
            <a:endParaRPr lang="en-US" sz="1200" dirty="0"/>
          </a:p>
          <a:p>
            <a:pPr marL="228600" indent="-228600">
              <a:buFont typeface="+mj-lt"/>
              <a:buAutoNum type="arabicPeriod"/>
            </a:pPr>
            <a:r>
              <a:rPr lang="en-US" sz="1200" dirty="0"/>
              <a:t> </a:t>
            </a:r>
            <a:r>
              <a:rPr lang="en-US" sz="1200" dirty="0">
                <a:hlinkClick r:id="rId10" action="ppaction://hlinksldjump"/>
              </a:rPr>
              <a:t>Profit Maximization</a:t>
            </a:r>
            <a:endParaRPr lang="en-US" sz="1200" dirty="0"/>
          </a:p>
          <a:p>
            <a:pPr marL="228600" indent="-228600">
              <a:buFont typeface="+mj-lt"/>
              <a:buAutoNum type="arabicPeriod"/>
            </a:pPr>
            <a:r>
              <a:rPr lang="en-US" sz="1200" dirty="0"/>
              <a:t> </a:t>
            </a:r>
            <a:r>
              <a:rPr lang="en-US" sz="1200" dirty="0">
                <a:hlinkClick r:id="rId11" action="ppaction://hlinksldjump"/>
              </a:rPr>
              <a:t>Budget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hlinkClick r:id="rId11" action="ppaction://hlinksldjump"/>
              </a:rPr>
              <a:t>Budget Planner with Optimal Allocation</a:t>
            </a:r>
            <a:endParaRPr lang="en-US" sz="1200" dirty="0">
              <a:solidFill>
                <a:schemeClr val="tx2"/>
              </a:solidFill>
            </a:endParaRPr>
          </a:p>
          <a:p>
            <a:pPr marL="228600" indent="-228600">
              <a:buFont typeface="+mj-lt"/>
              <a:buAutoNum type="arabicPeriod"/>
            </a:pPr>
            <a:r>
              <a:rPr lang="en-US" sz="1200" dirty="0"/>
              <a:t> </a:t>
            </a:r>
            <a:r>
              <a:rPr lang="en-US" sz="1200" dirty="0">
                <a:hlinkClick r:id="rId12" action="ppaction://hlinksldjump"/>
              </a:rPr>
              <a:t>Budget Planner with Custom Allocation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3" action="ppaction://hlinksldjump"/>
              </a:rPr>
              <a:t>Sales</a:t>
            </a:r>
            <a:r>
              <a:rPr lang="en-US" sz="1200" dirty="0">
                <a:hlinkClick r:id="rId13" action="ppaction://hlinksldjump"/>
              </a:rPr>
              <a: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4" action="ppaction://hlinksldjump"/>
              </a:rPr>
              <a:t>Sales</a:t>
            </a:r>
            <a:r>
              <a:rPr lang="en-US" sz="1200" dirty="0">
                <a:hlinkClick r:id="rId14" action="ppaction://hlinksldjump"/>
              </a:rPr>
              <a:t> Planner with Optimal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5" action="ppaction://hlinksldjump"/>
              </a:rPr>
              <a:t>Sales</a:t>
            </a:r>
            <a:r>
              <a:rPr lang="en-US" sz="1200" dirty="0">
                <a:hlinkClick r:id="rId15" action="ppaction://hlinksldjump"/>
              </a:rPr>
              <a:t> Planner with Custom Allocation</a:t>
            </a:r>
            <a:endParaRPr lang="en-US" sz="1200" dirty="0"/>
          </a:p>
          <a:p>
            <a:pPr marL="228600" indent="-228600">
              <a:buFont typeface="+mj-lt"/>
              <a:buAutoNum type="arabicPeriod"/>
            </a:pPr>
            <a:r>
              <a:rPr lang="en-US" sz="1200" dirty="0">
                <a:solidFill>
                  <a:schemeClr val="tx2"/>
                </a:solidFill>
              </a:rPr>
              <a:t> </a:t>
            </a:r>
            <a:r>
              <a:rPr lang="en-US" sz="1200" dirty="0">
                <a:hlinkClick r:id="rId16" action="ppaction://hlinksldjump"/>
              </a:rPr>
              <a:t>Save Planning Scenario</a:t>
            </a:r>
            <a:endParaRPr lang="en-US" sz="1200" dirty="0"/>
          </a:p>
          <a:p>
            <a:pPr marL="228600" indent="-228600">
              <a:buFont typeface="+mj-lt"/>
              <a:buAutoNum type="arabicPeriod"/>
            </a:pPr>
            <a:r>
              <a:rPr lang="en-US" sz="1200" b="1" dirty="0">
                <a:solidFill>
                  <a:schemeClr val="accent1"/>
                </a:solidFill>
                <a:hlinkClick r:id="rId17" action="ppaction://hlinksldjump">
                  <a:extLst>
                    <a:ext uri="{A12FA001-AC4F-418D-AE19-62706E023703}">
                      <ahyp:hlinkClr xmlns:ahyp="http://schemas.microsoft.com/office/drawing/2018/hyperlinkcolor" val="tx"/>
                    </a:ext>
                  </a:extLst>
                </a:hlinkClick>
              </a:rPr>
              <a:t> Scenario Visualization: Scenario Comparison</a:t>
            </a:r>
            <a:endParaRPr lang="en-US" sz="1200" b="1" dirty="0">
              <a:solidFill>
                <a:schemeClr val="accent1"/>
              </a:solidFill>
            </a:endParaRPr>
          </a:p>
          <a:p>
            <a:pPr marL="228600" indent="-228600">
              <a:buFont typeface="+mj-lt"/>
              <a:buAutoNum type="arabicPeriod"/>
            </a:pPr>
            <a:r>
              <a:rPr lang="en-US" sz="1200" dirty="0">
                <a:hlinkClick r:id="rId18" action="ppaction://hlinksldjump"/>
              </a:rPr>
              <a:t> Scenario Visualization: Percentage Value Comparison &amp; Extended Explanation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9" action="ppaction://hlinksldjump"/>
              </a:rPr>
              <a:t>Scenario Visualization: Brand Manager &amp; Deep Dive/Analyst Views </a:t>
            </a:r>
            <a:endParaRPr lang="en-US" sz="1200" dirty="0"/>
          </a:p>
          <a:p>
            <a:pPr marL="228600" indent="-228600">
              <a:buFont typeface="+mj-lt"/>
              <a:buAutoNum type="arabicPeriod"/>
            </a:pPr>
            <a:r>
              <a:rPr lang="en-US" sz="1200" dirty="0">
                <a:solidFill>
                  <a:schemeClr val="tx2"/>
                </a:solidFill>
                <a:hlinkClick r:id="rId20" action="ppaction://hlinksldjump"/>
              </a:rPr>
              <a:t>FAQs</a:t>
            </a:r>
            <a:endParaRPr lang="en-US" sz="1200" dirty="0">
              <a:solidFill>
                <a:schemeClr val="tx2"/>
              </a:solidFill>
            </a:endParaRPr>
          </a:p>
        </p:txBody>
      </p:sp>
    </p:spTree>
    <p:extLst>
      <p:ext uri="{BB962C8B-B14F-4D97-AF65-F5344CB8AC3E}">
        <p14:creationId xmlns:p14="http://schemas.microsoft.com/office/powerpoint/2010/main" val="19609803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pic>
        <p:nvPicPr>
          <p:cNvPr id="5" name="Picture 4">
            <a:extLst>
              <a:ext uri="{FF2B5EF4-FFF2-40B4-BE49-F238E27FC236}">
                <a16:creationId xmlns:a16="http://schemas.microsoft.com/office/drawing/2014/main" id="{186EE083-608B-4132-8DE2-CC3010FD38B2}"/>
              </a:ext>
            </a:extLst>
          </p:cNvPr>
          <p:cNvPicPr>
            <a:picLocks noChangeAspect="1"/>
          </p:cNvPicPr>
          <p:nvPr/>
        </p:nvPicPr>
        <p:blipFill rotWithShape="1">
          <a:blip r:embed="rId3"/>
          <a:srcRect l="1251" t="10536" r="3170" b="6645"/>
          <a:stretch/>
        </p:blipFill>
        <p:spPr>
          <a:xfrm>
            <a:off x="854909" y="1508450"/>
            <a:ext cx="6263923" cy="3051517"/>
          </a:xfrm>
          <a:prstGeom prst="rect">
            <a:avLst/>
          </a:prstGeom>
        </p:spPr>
      </p:pic>
      <p:sp>
        <p:nvSpPr>
          <p:cNvPr id="3" name="Title 2"/>
          <p:cNvSpPr>
            <a:spLocks noGrp="1"/>
          </p:cNvSpPr>
          <p:nvPr>
            <p:ph type="title"/>
          </p:nvPr>
        </p:nvSpPr>
        <p:spPr/>
        <p:txBody>
          <a:bodyPr/>
          <a:lstStyle/>
          <a:p>
            <a:r>
              <a:rPr lang="en-US" dirty="0"/>
              <a:t>Scenario Visualization: Scenario </a:t>
            </a:r>
            <a:r>
              <a:rPr lang="en-US" dirty="0" err="1"/>
              <a:t>Comparision</a:t>
            </a:r>
            <a:endParaRPr lang="en-US" dirty="0"/>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057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8600" indent="-228600">
              <a:spcAft>
                <a:spcPts val="600"/>
              </a:spcAft>
              <a:buFontTx/>
              <a:buAutoNum type="arabicPeriod"/>
            </a:pPr>
            <a:r>
              <a:rPr lang="en-US" sz="1200" dirty="0">
                <a:solidFill>
                  <a:schemeClr val="tx1"/>
                </a:solidFill>
              </a:rPr>
              <a:t>User proceeds to click over </a:t>
            </a:r>
            <a:r>
              <a:rPr lang="en-US" sz="1200" b="1" dirty="0">
                <a:solidFill>
                  <a:schemeClr val="tx1"/>
                </a:solidFill>
              </a:rPr>
              <a:t>Scenario visualization </a:t>
            </a:r>
            <a:r>
              <a:rPr lang="en-US" sz="1200" dirty="0">
                <a:solidFill>
                  <a:schemeClr val="tx1"/>
                </a:solidFill>
              </a:rPr>
              <a:t>to go to see the scenario overview. User has the following options: </a:t>
            </a:r>
            <a:br>
              <a:rPr lang="en-US" sz="1200" dirty="0">
                <a:solidFill>
                  <a:schemeClr val="tx1"/>
                </a:solidFill>
              </a:rPr>
            </a:br>
            <a:r>
              <a:rPr lang="en-US" sz="1200" dirty="0">
                <a:solidFill>
                  <a:schemeClr val="tx1"/>
                </a:solidFill>
              </a:rPr>
              <a:t>A. Overview</a:t>
            </a:r>
            <a:br>
              <a:rPr lang="en-US" sz="1200" dirty="0">
                <a:solidFill>
                  <a:schemeClr val="tx1"/>
                </a:solidFill>
              </a:rPr>
            </a:br>
            <a:r>
              <a:rPr lang="en-US" sz="1200" dirty="0">
                <a:solidFill>
                  <a:schemeClr val="tx1"/>
                </a:solidFill>
              </a:rPr>
              <a:t>B. Detailed</a:t>
            </a:r>
            <a:br>
              <a:rPr lang="en-US" sz="1200" dirty="0">
                <a:solidFill>
                  <a:schemeClr val="tx1"/>
                </a:solidFill>
              </a:rPr>
            </a:br>
            <a:r>
              <a:rPr lang="en-US" sz="1200" dirty="0">
                <a:solidFill>
                  <a:schemeClr val="tx1"/>
                </a:solidFill>
              </a:rPr>
              <a:t>C. Response Curve</a:t>
            </a:r>
          </a:p>
          <a:p>
            <a:pPr marL="228600" indent="-228600">
              <a:spcAft>
                <a:spcPts val="600"/>
              </a:spcAft>
              <a:buFontTx/>
              <a:buAutoNum type="arabicPeriod"/>
            </a:pPr>
            <a:r>
              <a:rPr lang="en-US" sz="1200" b="1" dirty="0">
                <a:solidFill>
                  <a:schemeClr val="tx1"/>
                </a:solidFill>
              </a:rPr>
              <a:t>Overview -Scenario Comparison:</a:t>
            </a:r>
            <a:r>
              <a:rPr lang="en-US" sz="1200" dirty="0">
                <a:solidFill>
                  <a:schemeClr val="tx1"/>
                </a:solidFill>
              </a:rPr>
              <a:t> User is shown a bubble chart comparative visualization of the scenarios. Dimensions compared are the Planning period predicted sales and the Planning period spend. The size of the bubble represents a third dimensionality of Return of Investment from the scenario. The </a:t>
            </a:r>
            <a:r>
              <a:rPr lang="en-US" sz="1200" dirty="0" err="1">
                <a:solidFill>
                  <a:schemeClr val="tx1"/>
                </a:solidFill>
              </a:rPr>
              <a:t>colour</a:t>
            </a:r>
            <a:r>
              <a:rPr lang="en-US" sz="1200" dirty="0">
                <a:solidFill>
                  <a:schemeClr val="tx1"/>
                </a:solidFill>
              </a:rPr>
              <a:t> of the bubble is representative of the marginal return of investment from the scenario Marginal Return of Investment. This represents the scenario comparison only for the </a:t>
            </a:r>
            <a:r>
              <a:rPr lang="en-US" sz="1200" b="1" dirty="0">
                <a:solidFill>
                  <a:schemeClr val="tx1"/>
                </a:solidFill>
              </a:rPr>
              <a:t>planning period</a:t>
            </a:r>
            <a:r>
              <a:rPr lang="en-US" sz="1200" dirty="0">
                <a:solidFill>
                  <a:schemeClr val="tx1"/>
                </a:solidFill>
              </a:rPr>
              <a:t>.</a:t>
            </a:r>
          </a:p>
          <a:p>
            <a:pPr marL="228600" indent="-228600">
              <a:spcAft>
                <a:spcPts val="600"/>
              </a:spcAft>
              <a:buFontTx/>
              <a:buAutoNum type="arabicPeriod"/>
            </a:pPr>
            <a:endParaRPr lang="en-US" sz="1200" dirty="0">
              <a:solidFill>
                <a:schemeClr val="tx1"/>
              </a:solidFill>
            </a:endParaRPr>
          </a:p>
        </p:txBody>
      </p:sp>
      <p:sp>
        <p:nvSpPr>
          <p:cNvPr id="33" name="Rectangle 32"/>
          <p:cNvSpPr/>
          <p:nvPr/>
        </p:nvSpPr>
        <p:spPr>
          <a:xfrm>
            <a:off x="7505700" y="1022306"/>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sp>
        <p:nvSpPr>
          <p:cNvPr id="15" name="Oval 14">
            <a:extLst>
              <a:ext uri="{FF2B5EF4-FFF2-40B4-BE49-F238E27FC236}">
                <a16:creationId xmlns:a16="http://schemas.microsoft.com/office/drawing/2014/main" id="{750F670F-E1EB-445A-990D-D90094843D8B}"/>
              </a:ext>
            </a:extLst>
          </p:cNvPr>
          <p:cNvSpPr/>
          <p:nvPr/>
        </p:nvSpPr>
        <p:spPr>
          <a:xfrm>
            <a:off x="990600" y="1671821"/>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16" name="Oval 15">
            <a:extLst>
              <a:ext uri="{FF2B5EF4-FFF2-40B4-BE49-F238E27FC236}">
                <a16:creationId xmlns:a16="http://schemas.microsoft.com/office/drawing/2014/main" id="{FF18F759-C90C-4D64-B021-8F301BEDC013}"/>
              </a:ext>
            </a:extLst>
          </p:cNvPr>
          <p:cNvSpPr/>
          <p:nvPr/>
        </p:nvSpPr>
        <p:spPr>
          <a:xfrm>
            <a:off x="5486400" y="34290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Tree>
    <p:extLst>
      <p:ext uri="{BB962C8B-B14F-4D97-AF65-F5344CB8AC3E}">
        <p14:creationId xmlns:p14="http://schemas.microsoft.com/office/powerpoint/2010/main" val="2105465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Scenario Visualization: Scenario Comparison-Detailed</a:t>
            </a:r>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43800" y="1257300"/>
            <a:ext cx="4076700" cy="50292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a:spcAft>
                <a:spcPts val="600"/>
              </a:spcAft>
            </a:pPr>
            <a:r>
              <a:rPr lang="en-US" sz="1200" dirty="0">
                <a:solidFill>
                  <a:schemeClr val="tx1"/>
                </a:solidFill>
              </a:rPr>
              <a:t>This </a:t>
            </a:r>
            <a:r>
              <a:rPr lang="en-US" sz="1200" b="1" dirty="0">
                <a:solidFill>
                  <a:schemeClr val="tx1"/>
                </a:solidFill>
              </a:rPr>
              <a:t>Visualization</a:t>
            </a:r>
            <a:r>
              <a:rPr lang="en-US" sz="1200" dirty="0">
                <a:solidFill>
                  <a:schemeClr val="tx1"/>
                </a:solidFill>
              </a:rPr>
              <a:t> tab helps us compare how spend, for instance, affects sales, profits, and long-term impactable sales. User can select four major scenario visualizations</a:t>
            </a:r>
          </a:p>
          <a:p>
            <a:pPr marL="228600" indent="-228600">
              <a:spcAft>
                <a:spcPts val="600"/>
              </a:spcAft>
              <a:buFontTx/>
              <a:buAutoNum type="arabicPeriod"/>
            </a:pPr>
            <a:r>
              <a:rPr lang="en-US" sz="1200" dirty="0">
                <a:solidFill>
                  <a:schemeClr val="tx1"/>
                </a:solidFill>
              </a:rPr>
              <a:t>Select the </a:t>
            </a:r>
            <a:r>
              <a:rPr lang="en-US" sz="1200" b="1" dirty="0">
                <a:solidFill>
                  <a:schemeClr val="tx1"/>
                </a:solidFill>
              </a:rPr>
              <a:t>$</a:t>
            </a:r>
            <a:r>
              <a:rPr lang="en-US" sz="1200" dirty="0">
                <a:solidFill>
                  <a:schemeClr val="tx1"/>
                </a:solidFill>
              </a:rPr>
              <a:t> to view the values in dollar value terms. If the Reference Scenario is also selected, then the dollar terms will serve as the difference between the Scenario and the Reference Scenario.</a:t>
            </a:r>
          </a:p>
          <a:p>
            <a:pPr marL="228600" indent="-228600">
              <a:spcAft>
                <a:spcPts val="600"/>
              </a:spcAft>
              <a:buFontTx/>
              <a:buAutoNum type="arabicPeriod"/>
            </a:pPr>
            <a:r>
              <a:rPr lang="en-US" sz="1200" dirty="0">
                <a:solidFill>
                  <a:schemeClr val="tx1"/>
                </a:solidFill>
              </a:rPr>
              <a:t>Select the </a:t>
            </a:r>
            <a:r>
              <a:rPr lang="en-US" sz="1200" b="1" dirty="0">
                <a:solidFill>
                  <a:schemeClr val="tx1"/>
                </a:solidFill>
              </a:rPr>
              <a:t>Scenario</a:t>
            </a:r>
            <a:r>
              <a:rPr lang="en-US" sz="1200" dirty="0">
                <a:solidFill>
                  <a:schemeClr val="tx1"/>
                </a:solidFill>
              </a:rPr>
              <a:t> dropdown to view the List of scenarios available under a Planning session. Once scenarios are selected, the Output is shown for selected scenarios.</a:t>
            </a:r>
          </a:p>
          <a:p>
            <a:pPr marL="228600" indent="-228600">
              <a:spcAft>
                <a:spcPts val="600"/>
              </a:spcAft>
              <a:buFontTx/>
              <a:buAutoNum type="arabicPeriod"/>
            </a:pPr>
            <a:r>
              <a:rPr lang="en-US" sz="1200" dirty="0">
                <a:solidFill>
                  <a:schemeClr val="tx1"/>
                </a:solidFill>
              </a:rPr>
              <a:t> Select a </a:t>
            </a:r>
            <a:r>
              <a:rPr lang="en-US" sz="1200" b="1" dirty="0">
                <a:solidFill>
                  <a:schemeClr val="tx1"/>
                </a:solidFill>
              </a:rPr>
              <a:t>Reference Scenario </a:t>
            </a:r>
            <a:r>
              <a:rPr lang="en-US" sz="1200" dirty="0">
                <a:solidFill>
                  <a:schemeClr val="tx1"/>
                </a:solidFill>
              </a:rPr>
              <a:t>to use as a comparison against those available in the planning session.</a:t>
            </a:r>
          </a:p>
          <a:p>
            <a:pPr marL="228600" indent="-228600">
              <a:spcAft>
                <a:spcPts val="600"/>
              </a:spcAft>
              <a:buFontTx/>
              <a:buAutoNum type="arabicPeriod"/>
            </a:pPr>
            <a:r>
              <a:rPr lang="en-US" sz="1200" b="1" dirty="0">
                <a:solidFill>
                  <a:schemeClr val="tx1"/>
                </a:solidFill>
              </a:rPr>
              <a:t>Planning </a:t>
            </a:r>
            <a:r>
              <a:rPr lang="en-US" sz="1200" b="1" dirty="0" err="1">
                <a:solidFill>
                  <a:schemeClr val="tx1"/>
                </a:solidFill>
              </a:rPr>
              <a:t>PerPlanning</a:t>
            </a:r>
            <a:r>
              <a:rPr lang="en-US" sz="1200" b="1" dirty="0">
                <a:solidFill>
                  <a:schemeClr val="tx1"/>
                </a:solidFill>
              </a:rPr>
              <a:t> Period Predicted Sales </a:t>
            </a:r>
            <a:r>
              <a:rPr lang="en-US" sz="1200" dirty="0">
                <a:solidFill>
                  <a:schemeClr val="tx1"/>
                </a:solidFill>
              </a:rPr>
              <a:t>shows Baseline + Impactable sales.</a:t>
            </a:r>
          </a:p>
          <a:p>
            <a:pPr marL="228600" indent="-228600">
              <a:spcAft>
                <a:spcPts val="600"/>
              </a:spcAft>
              <a:buFontTx/>
              <a:buAutoNum type="arabicPeriod"/>
            </a:pPr>
            <a:r>
              <a:rPr lang="en-US" sz="1200" b="1" dirty="0">
                <a:solidFill>
                  <a:schemeClr val="tx1"/>
                </a:solidFill>
              </a:rPr>
              <a:t>Planning Period Spend</a:t>
            </a:r>
            <a:r>
              <a:rPr lang="en-US" sz="1200" dirty="0">
                <a:solidFill>
                  <a:schemeClr val="tx1"/>
                </a:solidFill>
              </a:rPr>
              <a:t>. This model predicts total spend on promotions across various channels.</a:t>
            </a:r>
          </a:p>
          <a:p>
            <a:pPr marL="228600" indent="-228600">
              <a:spcAft>
                <a:spcPts val="600"/>
              </a:spcAft>
              <a:buFontTx/>
              <a:buAutoNum type="arabicPeriod"/>
            </a:pPr>
            <a:r>
              <a:rPr lang="en-US" sz="1200" b="1" dirty="0">
                <a:solidFill>
                  <a:schemeClr val="tx1"/>
                </a:solidFill>
              </a:rPr>
              <a:t>Planning period Profits </a:t>
            </a:r>
            <a:r>
              <a:rPr lang="en-US" sz="1200" dirty="0">
                <a:solidFill>
                  <a:schemeClr val="tx1"/>
                </a:solidFill>
              </a:rPr>
              <a:t>It predicts profit for the planning period.</a:t>
            </a:r>
            <a:endParaRPr lang="en-US" sz="1200" b="1" dirty="0">
              <a:solidFill>
                <a:schemeClr val="tx1"/>
              </a:solidFill>
            </a:endParaRPr>
          </a:p>
          <a:p>
            <a:pPr marL="228600" indent="-228600">
              <a:spcAft>
                <a:spcPts val="600"/>
              </a:spcAft>
              <a:buFontTx/>
              <a:buAutoNum type="arabicPeriod"/>
            </a:pPr>
            <a:r>
              <a:rPr lang="en-US" sz="1200" b="1" dirty="0">
                <a:solidFill>
                  <a:schemeClr val="tx1"/>
                </a:solidFill>
              </a:rPr>
              <a:t>Long-term Impactable Sales </a:t>
            </a:r>
            <a:r>
              <a:rPr lang="en-US" sz="1200" dirty="0">
                <a:solidFill>
                  <a:schemeClr val="tx1"/>
                </a:solidFill>
              </a:rPr>
              <a:t>shows sales due to change in budget distribution across channels.</a:t>
            </a:r>
          </a:p>
          <a:p>
            <a:pPr marL="228600" indent="-228600">
              <a:spcAft>
                <a:spcPts val="600"/>
              </a:spcAft>
              <a:buFontTx/>
              <a:buAutoNum type="arabicPeriod"/>
            </a:pPr>
            <a:r>
              <a:rPr lang="en-US" sz="1200" b="1" dirty="0">
                <a:solidFill>
                  <a:schemeClr val="tx1"/>
                </a:solidFill>
              </a:rPr>
              <a:t>Planning Period ROI </a:t>
            </a:r>
            <a:r>
              <a:rPr lang="en-US" sz="1200" dirty="0">
                <a:solidFill>
                  <a:schemeClr val="tx1"/>
                </a:solidFill>
              </a:rPr>
              <a:t>It shows ROI for the planning period.</a:t>
            </a:r>
            <a:endParaRPr lang="en-US" sz="1200" b="1" dirty="0">
              <a:solidFill>
                <a:schemeClr val="tx1"/>
              </a:solidFill>
            </a:endParaRPr>
          </a:p>
          <a:p>
            <a:pPr marL="228600" indent="-228600">
              <a:spcAft>
                <a:spcPts val="600"/>
              </a:spcAft>
              <a:buFontTx/>
              <a:buAutoNum type="arabicPeriod"/>
            </a:pPr>
            <a:r>
              <a:rPr lang="en-US" sz="1200" b="1" dirty="0">
                <a:solidFill>
                  <a:schemeClr val="tx1"/>
                </a:solidFill>
              </a:rPr>
              <a:t>Long Term Profit </a:t>
            </a:r>
            <a:r>
              <a:rPr lang="en-US" sz="1200" dirty="0">
                <a:solidFill>
                  <a:schemeClr val="tx1"/>
                </a:solidFill>
              </a:rPr>
              <a:t>It shows long term profit.</a:t>
            </a:r>
            <a:endParaRPr lang="en-US" sz="1200" b="1" dirty="0">
              <a:solidFill>
                <a:schemeClr val="tx1"/>
              </a:solidFill>
            </a:endParaRPr>
          </a:p>
          <a:p>
            <a:pPr marL="228600" indent="-228600">
              <a:spcAft>
                <a:spcPts val="600"/>
              </a:spcAft>
              <a:buFontTx/>
              <a:buAutoNum type="arabicPeriod"/>
            </a:pPr>
            <a:endParaRPr lang="en-US" sz="1200" dirty="0">
              <a:solidFill>
                <a:schemeClr val="tx1"/>
              </a:solidFill>
            </a:endParaRPr>
          </a:p>
          <a:p>
            <a:pPr>
              <a:spcAft>
                <a:spcPts val="600"/>
              </a:spcAft>
            </a:pPr>
            <a:endParaRPr lang="en-US" sz="1200" dirty="0">
              <a:solidFill>
                <a:schemeClr val="tx1"/>
              </a:solidFill>
            </a:endParaRPr>
          </a:p>
          <a:p>
            <a:endParaRPr lang="en-US" sz="1200" dirty="0">
              <a:solidFill>
                <a:schemeClr val="accent4"/>
              </a:solidFill>
            </a:endParaRPr>
          </a:p>
          <a:p>
            <a:pPr>
              <a:spcAft>
                <a:spcPts val="600"/>
              </a:spcAft>
            </a:pPr>
            <a:endParaRPr lang="en-US" sz="1200" dirty="0">
              <a:solidFill>
                <a:schemeClr val="accent4"/>
              </a:solidFill>
            </a:endParaRPr>
          </a:p>
        </p:txBody>
      </p:sp>
      <p:sp>
        <p:nvSpPr>
          <p:cNvPr id="33" name="Rectangle 32"/>
          <p:cNvSpPr/>
          <p:nvPr/>
        </p:nvSpPr>
        <p:spPr>
          <a:xfrm>
            <a:off x="7543800" y="943297"/>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50289" y="1024910"/>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286500"/>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pic>
        <p:nvPicPr>
          <p:cNvPr id="5" name="Picture 4">
            <a:extLst>
              <a:ext uri="{FF2B5EF4-FFF2-40B4-BE49-F238E27FC236}">
                <a16:creationId xmlns:a16="http://schemas.microsoft.com/office/drawing/2014/main" id="{B7BCDDDB-8384-4164-B8F7-56CE062DADC3}"/>
              </a:ext>
            </a:extLst>
          </p:cNvPr>
          <p:cNvPicPr>
            <a:picLocks noChangeAspect="1"/>
          </p:cNvPicPr>
          <p:nvPr/>
        </p:nvPicPr>
        <p:blipFill>
          <a:blip r:embed="rId3"/>
          <a:stretch>
            <a:fillRect/>
          </a:stretch>
        </p:blipFill>
        <p:spPr>
          <a:xfrm>
            <a:off x="914401" y="1409701"/>
            <a:ext cx="6248400" cy="3276600"/>
          </a:xfrm>
          <a:prstGeom prst="rect">
            <a:avLst/>
          </a:prstGeom>
        </p:spPr>
      </p:pic>
      <p:sp>
        <p:nvSpPr>
          <p:cNvPr id="19" name="Oval 18">
            <a:extLst>
              <a:ext uri="{FF2B5EF4-FFF2-40B4-BE49-F238E27FC236}">
                <a16:creationId xmlns:a16="http://schemas.microsoft.com/office/drawing/2014/main" id="{987C7E59-25E1-4F21-A171-1106280086CD}"/>
              </a:ext>
            </a:extLst>
          </p:cNvPr>
          <p:cNvSpPr/>
          <p:nvPr/>
        </p:nvSpPr>
        <p:spPr>
          <a:xfrm>
            <a:off x="1409700" y="14097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20" name="Oval 19">
            <a:extLst>
              <a:ext uri="{FF2B5EF4-FFF2-40B4-BE49-F238E27FC236}">
                <a16:creationId xmlns:a16="http://schemas.microsoft.com/office/drawing/2014/main" id="{2E2D1645-78FB-4E78-B36F-0E2748884C66}"/>
              </a:ext>
            </a:extLst>
          </p:cNvPr>
          <p:cNvSpPr/>
          <p:nvPr/>
        </p:nvSpPr>
        <p:spPr>
          <a:xfrm>
            <a:off x="3162300" y="13830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
        <p:nvSpPr>
          <p:cNvPr id="21" name="Oval 20">
            <a:extLst>
              <a:ext uri="{FF2B5EF4-FFF2-40B4-BE49-F238E27FC236}">
                <a16:creationId xmlns:a16="http://schemas.microsoft.com/office/drawing/2014/main" id="{6F1070AA-846C-4358-8D0B-7AAF30EA3C11}"/>
              </a:ext>
            </a:extLst>
          </p:cNvPr>
          <p:cNvSpPr/>
          <p:nvPr/>
        </p:nvSpPr>
        <p:spPr>
          <a:xfrm>
            <a:off x="5916930" y="15735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3</a:t>
            </a:r>
          </a:p>
        </p:txBody>
      </p:sp>
      <p:sp>
        <p:nvSpPr>
          <p:cNvPr id="23" name="Oval 22">
            <a:extLst>
              <a:ext uri="{FF2B5EF4-FFF2-40B4-BE49-F238E27FC236}">
                <a16:creationId xmlns:a16="http://schemas.microsoft.com/office/drawing/2014/main" id="{D61B3BC0-5C76-41A1-9A3A-17372B525277}"/>
              </a:ext>
            </a:extLst>
          </p:cNvPr>
          <p:cNvSpPr/>
          <p:nvPr/>
        </p:nvSpPr>
        <p:spPr>
          <a:xfrm>
            <a:off x="990600" y="17907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4</a:t>
            </a:r>
          </a:p>
        </p:txBody>
      </p:sp>
      <p:sp>
        <p:nvSpPr>
          <p:cNvPr id="27" name="Oval 26">
            <a:extLst>
              <a:ext uri="{FF2B5EF4-FFF2-40B4-BE49-F238E27FC236}">
                <a16:creationId xmlns:a16="http://schemas.microsoft.com/office/drawing/2014/main" id="{46163E22-E5F2-490E-96F0-AD865DAFCB04}"/>
              </a:ext>
            </a:extLst>
          </p:cNvPr>
          <p:cNvSpPr/>
          <p:nvPr/>
        </p:nvSpPr>
        <p:spPr>
          <a:xfrm>
            <a:off x="4152900" y="17640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5</a:t>
            </a:r>
          </a:p>
        </p:txBody>
      </p:sp>
      <p:sp>
        <p:nvSpPr>
          <p:cNvPr id="28" name="Oval 27">
            <a:extLst>
              <a:ext uri="{FF2B5EF4-FFF2-40B4-BE49-F238E27FC236}">
                <a16:creationId xmlns:a16="http://schemas.microsoft.com/office/drawing/2014/main" id="{96D3C1C3-1570-4121-B4C1-1AB58640863E}"/>
              </a:ext>
            </a:extLst>
          </p:cNvPr>
          <p:cNvSpPr/>
          <p:nvPr/>
        </p:nvSpPr>
        <p:spPr>
          <a:xfrm>
            <a:off x="990600" y="28308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6</a:t>
            </a:r>
          </a:p>
        </p:txBody>
      </p:sp>
      <p:sp>
        <p:nvSpPr>
          <p:cNvPr id="29" name="Oval 28">
            <a:extLst>
              <a:ext uri="{FF2B5EF4-FFF2-40B4-BE49-F238E27FC236}">
                <a16:creationId xmlns:a16="http://schemas.microsoft.com/office/drawing/2014/main" id="{C53DD508-582C-4BB5-8AD6-DE3287731732}"/>
              </a:ext>
            </a:extLst>
          </p:cNvPr>
          <p:cNvSpPr/>
          <p:nvPr/>
        </p:nvSpPr>
        <p:spPr>
          <a:xfrm>
            <a:off x="4126230" y="38100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7</a:t>
            </a:r>
          </a:p>
        </p:txBody>
      </p:sp>
      <p:sp>
        <p:nvSpPr>
          <p:cNvPr id="31" name="Oval 30">
            <a:extLst>
              <a:ext uri="{FF2B5EF4-FFF2-40B4-BE49-F238E27FC236}">
                <a16:creationId xmlns:a16="http://schemas.microsoft.com/office/drawing/2014/main" id="{DA852F1C-5B07-4FE2-BE46-78FBE56B900C}"/>
              </a:ext>
            </a:extLst>
          </p:cNvPr>
          <p:cNvSpPr/>
          <p:nvPr/>
        </p:nvSpPr>
        <p:spPr>
          <a:xfrm>
            <a:off x="4076700" y="27813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8</a:t>
            </a:r>
          </a:p>
        </p:txBody>
      </p:sp>
      <p:sp>
        <p:nvSpPr>
          <p:cNvPr id="32" name="Oval 31">
            <a:extLst>
              <a:ext uri="{FF2B5EF4-FFF2-40B4-BE49-F238E27FC236}">
                <a16:creationId xmlns:a16="http://schemas.microsoft.com/office/drawing/2014/main" id="{78C55A0F-5DE7-44A7-B6B7-0A6E562D3C81}"/>
              </a:ext>
            </a:extLst>
          </p:cNvPr>
          <p:cNvSpPr/>
          <p:nvPr/>
        </p:nvSpPr>
        <p:spPr>
          <a:xfrm>
            <a:off x="990600" y="37719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9</a:t>
            </a:r>
          </a:p>
        </p:txBody>
      </p:sp>
    </p:spTree>
    <p:extLst>
      <p:ext uri="{BB962C8B-B14F-4D97-AF65-F5344CB8AC3E}">
        <p14:creationId xmlns:p14="http://schemas.microsoft.com/office/powerpoint/2010/main" val="24404536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Scenario Visualization: Scenario </a:t>
            </a:r>
            <a:r>
              <a:rPr lang="en-US" dirty="0" err="1"/>
              <a:t>Comparision</a:t>
            </a:r>
            <a:r>
              <a:rPr lang="en-US" dirty="0"/>
              <a:t> – Response Curve</a:t>
            </a:r>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057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8600" indent="-228600">
              <a:spcAft>
                <a:spcPts val="600"/>
              </a:spcAft>
              <a:buAutoNum type="arabicPeriod"/>
            </a:pPr>
            <a:r>
              <a:rPr lang="en-US" sz="1200" dirty="0">
                <a:solidFill>
                  <a:schemeClr val="tx1"/>
                </a:solidFill>
              </a:rPr>
              <a:t>The </a:t>
            </a:r>
            <a:r>
              <a:rPr lang="en-US" sz="1200" b="1" dirty="0">
                <a:solidFill>
                  <a:schemeClr val="tx1"/>
                </a:solidFill>
              </a:rPr>
              <a:t>Response curve</a:t>
            </a:r>
            <a:r>
              <a:rPr lang="en-US" sz="1200" dirty="0">
                <a:solidFill>
                  <a:schemeClr val="tx1"/>
                </a:solidFill>
              </a:rPr>
              <a:t> is accessible as part of the main menu, user can select </a:t>
            </a:r>
            <a:r>
              <a:rPr lang="en-US" sz="1200" b="1" dirty="0">
                <a:solidFill>
                  <a:schemeClr val="tx1"/>
                </a:solidFill>
              </a:rPr>
              <a:t>Response Curve </a:t>
            </a:r>
            <a:r>
              <a:rPr lang="en-US" sz="1200" dirty="0">
                <a:solidFill>
                  <a:schemeClr val="tx1"/>
                </a:solidFill>
              </a:rPr>
              <a:t>which will show a curve of the response curve across channel (s) as well as well as a comparison of the user create scenarios. In this case, the curve is showing the </a:t>
            </a:r>
            <a:r>
              <a:rPr lang="en-US" sz="1200" dirty="0" err="1">
                <a:solidFill>
                  <a:schemeClr val="tx1"/>
                </a:solidFill>
              </a:rPr>
              <a:t>Longterm</a:t>
            </a:r>
            <a:r>
              <a:rPr lang="en-US" sz="1200" dirty="0">
                <a:solidFill>
                  <a:schemeClr val="tx1"/>
                </a:solidFill>
              </a:rPr>
              <a:t> Impactable Sales versus the Spend. These curves with are </a:t>
            </a:r>
            <a:r>
              <a:rPr lang="en-US" sz="1200" dirty="0" err="1">
                <a:solidFill>
                  <a:schemeClr val="tx1"/>
                </a:solidFill>
              </a:rPr>
              <a:t>colour</a:t>
            </a:r>
            <a:r>
              <a:rPr lang="en-US" sz="1200" dirty="0">
                <a:solidFill>
                  <a:schemeClr val="tx1"/>
                </a:solidFill>
              </a:rPr>
              <a:t> coded to represent the sales curve and the profit curves. Each of the scenarios envisioned by the managers are represents as points along the sales curve.</a:t>
            </a:r>
          </a:p>
          <a:p>
            <a:pPr marL="228600" indent="-228600">
              <a:spcAft>
                <a:spcPts val="600"/>
              </a:spcAft>
              <a:buAutoNum type="arabicPeriod"/>
            </a:pPr>
            <a:r>
              <a:rPr lang="en-US" sz="1200" dirty="0">
                <a:solidFill>
                  <a:schemeClr val="tx1"/>
                </a:solidFill>
              </a:rPr>
              <a:t>Select from the </a:t>
            </a:r>
            <a:r>
              <a:rPr lang="en-US" sz="1200" b="1" dirty="0">
                <a:solidFill>
                  <a:schemeClr val="tx1"/>
                </a:solidFill>
              </a:rPr>
              <a:t>Channel </a:t>
            </a:r>
            <a:r>
              <a:rPr lang="en-US" sz="1200" dirty="0">
                <a:solidFill>
                  <a:schemeClr val="tx1"/>
                </a:solidFill>
              </a:rPr>
              <a:t>dropdown to select the channel for which the user wants to generate the response curves.</a:t>
            </a:r>
          </a:p>
          <a:p>
            <a:pPr marL="228600" indent="-228600">
              <a:spcAft>
                <a:spcPts val="600"/>
              </a:spcAft>
              <a:buAutoNum type="arabicPeriod"/>
            </a:pPr>
            <a:r>
              <a:rPr lang="en-US" sz="1200" dirty="0">
                <a:solidFill>
                  <a:schemeClr val="tx1"/>
                </a:solidFill>
              </a:rPr>
              <a:t>The user can toggle between the Long Term Impactable Sales based Response Curves, the marginal return of investment driven curves and the Long Term Scenario Analysis </a:t>
            </a:r>
          </a:p>
          <a:p>
            <a:pPr marL="228600" indent="-228600">
              <a:spcAft>
                <a:spcPts val="600"/>
              </a:spcAft>
              <a:buAutoNum type="arabicPeriod"/>
            </a:pPr>
            <a:endParaRPr lang="en-US" sz="1200" b="1" dirty="0">
              <a:solidFill>
                <a:schemeClr val="tx1"/>
              </a:solidFill>
            </a:endParaRPr>
          </a:p>
          <a:p>
            <a:pPr marL="228600" indent="-228600">
              <a:spcAft>
                <a:spcPts val="600"/>
              </a:spcAft>
              <a:buAutoNum type="arabicPeriod"/>
            </a:pPr>
            <a:endParaRPr lang="en-US" sz="1200" dirty="0">
              <a:solidFill>
                <a:schemeClr val="tx1"/>
              </a:solidFill>
            </a:endParaRPr>
          </a:p>
          <a:p>
            <a:pPr>
              <a:spcAft>
                <a:spcPts val="600"/>
              </a:spcAft>
            </a:pPr>
            <a:endParaRPr lang="en-US" sz="1200" dirty="0">
              <a:solidFill>
                <a:schemeClr val="tx1"/>
              </a:solidFill>
            </a:endParaRPr>
          </a:p>
        </p:txBody>
      </p:sp>
      <p:sp>
        <p:nvSpPr>
          <p:cNvPr id="33" name="Rectangle 32"/>
          <p:cNvSpPr/>
          <p:nvPr/>
        </p:nvSpPr>
        <p:spPr>
          <a:xfrm>
            <a:off x="7505700" y="1027286"/>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pic>
        <p:nvPicPr>
          <p:cNvPr id="5" name="Picture 4">
            <a:extLst>
              <a:ext uri="{FF2B5EF4-FFF2-40B4-BE49-F238E27FC236}">
                <a16:creationId xmlns:a16="http://schemas.microsoft.com/office/drawing/2014/main" id="{A4300452-FC8E-42CC-83E9-6A73DCD440A2}"/>
              </a:ext>
            </a:extLst>
          </p:cNvPr>
          <p:cNvPicPr>
            <a:picLocks noChangeAspect="1"/>
          </p:cNvPicPr>
          <p:nvPr/>
        </p:nvPicPr>
        <p:blipFill>
          <a:blip r:embed="rId3"/>
          <a:stretch>
            <a:fillRect/>
          </a:stretch>
        </p:blipFill>
        <p:spPr>
          <a:xfrm>
            <a:off x="892306" y="1741170"/>
            <a:ext cx="6228008" cy="2857500"/>
          </a:xfrm>
          <a:prstGeom prst="rect">
            <a:avLst/>
          </a:prstGeom>
        </p:spPr>
      </p:pic>
      <p:sp>
        <p:nvSpPr>
          <p:cNvPr id="12" name="Oval 11">
            <a:extLst>
              <a:ext uri="{FF2B5EF4-FFF2-40B4-BE49-F238E27FC236}">
                <a16:creationId xmlns:a16="http://schemas.microsoft.com/office/drawing/2014/main" id="{162CC41F-F00F-4D2A-AC34-C7A29B8F85DE}"/>
              </a:ext>
            </a:extLst>
          </p:cNvPr>
          <p:cNvSpPr/>
          <p:nvPr/>
        </p:nvSpPr>
        <p:spPr>
          <a:xfrm>
            <a:off x="1981200" y="174117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13" name="Oval 12">
            <a:extLst>
              <a:ext uri="{FF2B5EF4-FFF2-40B4-BE49-F238E27FC236}">
                <a16:creationId xmlns:a16="http://schemas.microsoft.com/office/drawing/2014/main" id="{2949A3BC-5015-4CE0-95B0-28940F966FAD}"/>
              </a:ext>
            </a:extLst>
          </p:cNvPr>
          <p:cNvSpPr/>
          <p:nvPr/>
        </p:nvSpPr>
        <p:spPr>
          <a:xfrm>
            <a:off x="6316173" y="1504064"/>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
        <p:nvSpPr>
          <p:cNvPr id="14" name="Oval 13">
            <a:extLst>
              <a:ext uri="{FF2B5EF4-FFF2-40B4-BE49-F238E27FC236}">
                <a16:creationId xmlns:a16="http://schemas.microsoft.com/office/drawing/2014/main" id="{07249863-B430-4A38-B234-8EA0F8CCD5E8}"/>
              </a:ext>
            </a:extLst>
          </p:cNvPr>
          <p:cNvSpPr/>
          <p:nvPr/>
        </p:nvSpPr>
        <p:spPr>
          <a:xfrm>
            <a:off x="6069120" y="2267209"/>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3</a:t>
            </a:r>
          </a:p>
        </p:txBody>
      </p:sp>
    </p:spTree>
    <p:extLst>
      <p:ext uri="{BB962C8B-B14F-4D97-AF65-F5344CB8AC3E}">
        <p14:creationId xmlns:p14="http://schemas.microsoft.com/office/powerpoint/2010/main" val="1173826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Scenario Visualization: Scenario </a:t>
            </a:r>
            <a:r>
              <a:rPr lang="en-US" dirty="0" err="1"/>
              <a:t>Comparision</a:t>
            </a:r>
            <a:r>
              <a:rPr lang="en-US" dirty="0"/>
              <a:t> – Response Curve</a:t>
            </a:r>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057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a:spcAft>
                <a:spcPts val="600"/>
              </a:spcAft>
            </a:pPr>
            <a:r>
              <a:rPr lang="en-US" sz="1200" dirty="0">
                <a:solidFill>
                  <a:schemeClr val="tx1"/>
                </a:solidFill>
              </a:rPr>
              <a:t>1. After selecting the last is selected, user can select </a:t>
            </a:r>
            <a:r>
              <a:rPr lang="en-US" sz="1200" b="1" dirty="0">
                <a:solidFill>
                  <a:schemeClr val="tx1"/>
                </a:solidFill>
              </a:rPr>
              <a:t>Response Curve </a:t>
            </a:r>
            <a:r>
              <a:rPr lang="en-US" sz="1200" dirty="0">
                <a:solidFill>
                  <a:schemeClr val="tx1"/>
                </a:solidFill>
              </a:rPr>
              <a:t>which will show a curve of the response curve across channel (s) as well as well as a comparison of the user create scenarios. In this case, the curve is showing the Long-term Impactable Sales versus the Spend Allocation buckets. The curve depicted in yellow here points towards the behavior of the increasing spend buckets.</a:t>
            </a:r>
          </a:p>
        </p:txBody>
      </p:sp>
      <p:sp>
        <p:nvSpPr>
          <p:cNvPr id="33" name="Rectangle 32"/>
          <p:cNvSpPr/>
          <p:nvPr/>
        </p:nvSpPr>
        <p:spPr>
          <a:xfrm>
            <a:off x="7505700" y="1027286"/>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pic>
        <p:nvPicPr>
          <p:cNvPr id="5" name="Picture 4">
            <a:extLst>
              <a:ext uri="{FF2B5EF4-FFF2-40B4-BE49-F238E27FC236}">
                <a16:creationId xmlns:a16="http://schemas.microsoft.com/office/drawing/2014/main" id="{98204EF8-5160-4E14-B087-958F1A0725FD}"/>
              </a:ext>
            </a:extLst>
          </p:cNvPr>
          <p:cNvPicPr>
            <a:picLocks noChangeAspect="1"/>
          </p:cNvPicPr>
          <p:nvPr/>
        </p:nvPicPr>
        <p:blipFill>
          <a:blip r:embed="rId3"/>
          <a:stretch>
            <a:fillRect/>
          </a:stretch>
        </p:blipFill>
        <p:spPr>
          <a:xfrm>
            <a:off x="922566" y="1604227"/>
            <a:ext cx="6167488" cy="2945737"/>
          </a:xfrm>
          <a:prstGeom prst="rect">
            <a:avLst/>
          </a:prstGeom>
        </p:spPr>
      </p:pic>
      <p:sp>
        <p:nvSpPr>
          <p:cNvPr id="12" name="Oval 11">
            <a:extLst>
              <a:ext uri="{FF2B5EF4-FFF2-40B4-BE49-F238E27FC236}">
                <a16:creationId xmlns:a16="http://schemas.microsoft.com/office/drawing/2014/main" id="{162CC41F-F00F-4D2A-AC34-C7A29B8F85DE}"/>
              </a:ext>
            </a:extLst>
          </p:cNvPr>
          <p:cNvSpPr/>
          <p:nvPr/>
        </p:nvSpPr>
        <p:spPr>
          <a:xfrm>
            <a:off x="4229100" y="22479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Tree>
    <p:extLst>
      <p:ext uri="{BB962C8B-B14F-4D97-AF65-F5344CB8AC3E}">
        <p14:creationId xmlns:p14="http://schemas.microsoft.com/office/powerpoint/2010/main" val="27114483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Scenario Visualization: Scenario </a:t>
            </a:r>
            <a:r>
              <a:rPr lang="en-US" dirty="0" err="1"/>
              <a:t>Comparision</a:t>
            </a:r>
            <a:r>
              <a:rPr lang="en-US" dirty="0"/>
              <a:t> – Long Term</a:t>
            </a:r>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057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a:spcAft>
                <a:spcPts val="600"/>
              </a:spcAft>
            </a:pPr>
            <a:r>
              <a:rPr lang="en-US" sz="1200" dirty="0">
                <a:solidFill>
                  <a:schemeClr val="tx1"/>
                </a:solidFill>
              </a:rPr>
              <a:t>1. Long </a:t>
            </a:r>
            <a:r>
              <a:rPr lang="en-US" sz="1200" dirty="0" err="1">
                <a:solidFill>
                  <a:schemeClr val="tx1"/>
                </a:solidFill>
              </a:rPr>
              <a:t>Tem</a:t>
            </a:r>
            <a:r>
              <a:rPr lang="en-US" sz="1200" dirty="0">
                <a:solidFill>
                  <a:schemeClr val="tx1"/>
                </a:solidFill>
              </a:rPr>
              <a:t> Scenario Analysis - User is shown a bubble chart comparative visualization of the scenarios. Dimensions compared are the Planning period predicted sales and the Planning period spend. The size of the bubble represents a third dimensionality of Return of Investment from the scenario. The </a:t>
            </a:r>
            <a:r>
              <a:rPr lang="en-US" sz="1200" dirty="0" err="1">
                <a:solidFill>
                  <a:schemeClr val="tx1"/>
                </a:solidFill>
              </a:rPr>
              <a:t>colour</a:t>
            </a:r>
            <a:r>
              <a:rPr lang="en-US" sz="1200" dirty="0">
                <a:solidFill>
                  <a:schemeClr val="tx1"/>
                </a:solidFill>
              </a:rPr>
              <a:t> of the bubble is representative of the marginal return of investment from the scenario Marginal Return of Investment. This represents the scenario comparison only for the long term horizon.</a:t>
            </a:r>
          </a:p>
          <a:p>
            <a:pPr>
              <a:spcAft>
                <a:spcPts val="600"/>
              </a:spcAft>
            </a:pPr>
            <a:endParaRPr lang="en-US" sz="1200" dirty="0">
              <a:solidFill>
                <a:schemeClr val="tx1"/>
              </a:solidFill>
            </a:endParaRPr>
          </a:p>
        </p:txBody>
      </p:sp>
      <p:sp>
        <p:nvSpPr>
          <p:cNvPr id="33" name="Rectangle 32"/>
          <p:cNvSpPr/>
          <p:nvPr/>
        </p:nvSpPr>
        <p:spPr>
          <a:xfrm>
            <a:off x="7505700" y="1027286"/>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sp>
        <p:nvSpPr>
          <p:cNvPr id="12" name="Oval 11">
            <a:extLst>
              <a:ext uri="{FF2B5EF4-FFF2-40B4-BE49-F238E27FC236}">
                <a16:creationId xmlns:a16="http://schemas.microsoft.com/office/drawing/2014/main" id="{162CC41F-F00F-4D2A-AC34-C7A29B8F85DE}"/>
              </a:ext>
            </a:extLst>
          </p:cNvPr>
          <p:cNvSpPr/>
          <p:nvPr/>
        </p:nvSpPr>
        <p:spPr>
          <a:xfrm>
            <a:off x="4229100" y="22479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pic>
        <p:nvPicPr>
          <p:cNvPr id="6" name="Picture 5">
            <a:extLst>
              <a:ext uri="{FF2B5EF4-FFF2-40B4-BE49-F238E27FC236}">
                <a16:creationId xmlns:a16="http://schemas.microsoft.com/office/drawing/2014/main" id="{E06717F6-848F-4BE0-91FD-F5390140622D}"/>
              </a:ext>
            </a:extLst>
          </p:cNvPr>
          <p:cNvPicPr>
            <a:picLocks noChangeAspect="1"/>
          </p:cNvPicPr>
          <p:nvPr/>
        </p:nvPicPr>
        <p:blipFill rotWithShape="1">
          <a:blip r:embed="rId3"/>
          <a:srcRect l="938" t="10537" r="3170" b="6939"/>
          <a:stretch/>
        </p:blipFill>
        <p:spPr>
          <a:xfrm>
            <a:off x="854911" y="1479137"/>
            <a:ext cx="6269790" cy="3193125"/>
          </a:xfrm>
          <a:prstGeom prst="rect">
            <a:avLst/>
          </a:prstGeom>
        </p:spPr>
      </p:pic>
      <p:sp>
        <p:nvSpPr>
          <p:cNvPr id="13" name="Oval 12">
            <a:extLst>
              <a:ext uri="{FF2B5EF4-FFF2-40B4-BE49-F238E27FC236}">
                <a16:creationId xmlns:a16="http://schemas.microsoft.com/office/drawing/2014/main" id="{354BAD61-F84B-4F51-AE34-72B7F7FBA140}"/>
              </a:ext>
            </a:extLst>
          </p:cNvPr>
          <p:cNvSpPr/>
          <p:nvPr/>
        </p:nvSpPr>
        <p:spPr>
          <a:xfrm>
            <a:off x="4381500" y="24003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Tree>
    <p:extLst>
      <p:ext uri="{BB962C8B-B14F-4D97-AF65-F5344CB8AC3E}">
        <p14:creationId xmlns:p14="http://schemas.microsoft.com/office/powerpoint/2010/main" val="2389020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53"/>
          </p:nvPr>
        </p:nvPicPr>
        <p:blipFill>
          <a:blip r:embed="rId2" cstate="email">
            <a:extLst>
              <a:ext uri="{28A0092B-C50C-407E-A947-70E740481C1C}">
                <a14:useLocalDpi xmlns:a14="http://schemas.microsoft.com/office/drawing/2010/main"/>
              </a:ext>
            </a:extLst>
          </a:blip>
          <a:srcRect/>
          <a:stretch>
            <a:fillRect/>
          </a:stretch>
        </p:blipFill>
        <p:spPr>
          <a:xfrm>
            <a:off x="-1" y="0"/>
            <a:ext cx="6299201" cy="6858000"/>
          </a:xfrm>
        </p:spPr>
      </p:pic>
      <p:sp>
        <p:nvSpPr>
          <p:cNvPr id="7" name="Rectangle 6"/>
          <p:cNvSpPr/>
          <p:nvPr/>
        </p:nvSpPr>
        <p:spPr>
          <a:xfrm>
            <a:off x="12122728" y="0"/>
            <a:ext cx="73152"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7"/>
          <p:cNvSpPr>
            <a:spLocks noGrp="1"/>
          </p:cNvSpPr>
          <p:nvPr>
            <p:ph type="title"/>
          </p:nvPr>
        </p:nvSpPr>
        <p:spPr>
          <a:xfrm>
            <a:off x="6629400" y="114300"/>
            <a:ext cx="4092347" cy="685799"/>
          </a:xfrm>
        </p:spPr>
        <p:txBody>
          <a:bodyPr lIns="0" rIns="0" anchor="t">
            <a:normAutofit fontScale="90000"/>
          </a:bodyPr>
          <a:lstStyle/>
          <a:p>
            <a:r>
              <a:rPr lang="en-US" dirty="0">
                <a:latin typeface="Franklin Gothic Book" panose="020B0503020102020204" pitchFamily="34" charset="0"/>
              </a:rPr>
              <a:t>Content</a:t>
            </a:r>
          </a:p>
        </p:txBody>
      </p:sp>
      <p:sp>
        <p:nvSpPr>
          <p:cNvPr id="12" name="Subtitle 8"/>
          <p:cNvSpPr>
            <a:spLocks noGrp="1"/>
          </p:cNvSpPr>
          <p:nvPr>
            <p:ph type="subTitle" idx="13"/>
          </p:nvPr>
        </p:nvSpPr>
        <p:spPr>
          <a:xfrm>
            <a:off x="6553200" y="880455"/>
            <a:ext cx="5493328" cy="5852884"/>
          </a:xfrm>
        </p:spPr>
        <p:txBody>
          <a:bodyPr vert="horz" wrap="square" lIns="0" tIns="45720" rIns="0" bIns="45720" rtlCol="0" anchor="t">
            <a:spAutoFit/>
          </a:bodyPr>
          <a:lstStyle/>
          <a:p>
            <a:pPr marL="228600" indent="-228600">
              <a:buFont typeface="+mj-lt"/>
              <a:buAutoNum type="arabicPeriod"/>
            </a:pPr>
            <a:r>
              <a:rPr lang="en-US" sz="1200" dirty="0">
                <a:hlinkClick r:id="rId3" action="ppaction://hlinksldjump">
                  <a:extLst>
                    <a:ext uri="{A12FA001-AC4F-418D-AE19-62706E023703}">
                      <ahyp:hlinkClr xmlns:ahyp="http://schemas.microsoft.com/office/drawing/2018/hyperlinkcolor" val="tx"/>
                    </a:ext>
                  </a:extLst>
                </a:hlinkClick>
              </a:rPr>
              <a:t> Business Process Overview</a:t>
            </a:r>
            <a:endParaRPr lang="en-US" sz="1200" dirty="0"/>
          </a:p>
          <a:p>
            <a:pPr marL="228600" indent="-228600">
              <a:buFont typeface="+mj-lt"/>
              <a:buAutoNum type="arabicPeriod"/>
            </a:pPr>
            <a:r>
              <a:rPr lang="en-US" sz="1200" b="1" dirty="0">
                <a:solidFill>
                  <a:schemeClr val="accent1"/>
                </a:solidFill>
                <a:hlinkClick r:id="rId4" action="ppaction://hlinksldjump">
                  <a:extLst>
                    <a:ext uri="{A12FA001-AC4F-418D-AE19-62706E023703}">
                      <ahyp:hlinkClr xmlns:ahyp="http://schemas.microsoft.com/office/drawing/2018/hyperlinkcolor" val="tx"/>
                    </a:ext>
                  </a:extLst>
                </a:hlinkClick>
              </a:rPr>
              <a:t> User Login and User Access</a:t>
            </a:r>
            <a:endParaRPr lang="en-US" sz="1200" b="1" dirty="0">
              <a:solidFill>
                <a:schemeClr val="accent1"/>
              </a:solidFill>
            </a:endParaRPr>
          </a:p>
          <a:p>
            <a:pPr marL="228600" indent="-228600">
              <a:buFont typeface="+mj-lt"/>
              <a:buAutoNum type="arabicPeriod"/>
            </a:pPr>
            <a:r>
              <a:rPr lang="en-US" sz="1200" dirty="0"/>
              <a:t> </a:t>
            </a:r>
            <a:r>
              <a:rPr lang="en-US" sz="1200" dirty="0">
                <a:hlinkClick r:id="rId5" action="ppaction://hlinksldjump"/>
              </a:rPr>
              <a:t>Open New Planning Session</a:t>
            </a:r>
            <a:endParaRPr lang="en-US" sz="1200" dirty="0"/>
          </a:p>
          <a:p>
            <a:pPr marL="228600" indent="-228600">
              <a:buFont typeface="+mj-lt"/>
              <a:buAutoNum type="arabicPeriod"/>
            </a:pPr>
            <a:r>
              <a:rPr lang="en-US" sz="1200" dirty="0"/>
              <a:t> </a:t>
            </a:r>
            <a:r>
              <a:rPr lang="en-US" sz="1200" dirty="0">
                <a:hlinkClick r:id="rId6" action="ppaction://hlinksldjump"/>
              </a:rPr>
              <a:t>Data Load</a:t>
            </a:r>
            <a:endParaRPr lang="en-US" sz="1200" dirty="0"/>
          </a:p>
          <a:p>
            <a:pPr marL="228600" indent="-228600">
              <a:buFont typeface="+mj-lt"/>
              <a:buAutoNum type="arabicPeriod"/>
            </a:pPr>
            <a:r>
              <a:rPr lang="en-US" sz="1200" dirty="0"/>
              <a:t> </a:t>
            </a:r>
            <a:r>
              <a:rPr lang="en-US" sz="1200" dirty="0">
                <a:hlinkClick r:id="rId7" action="ppaction://hlinksldjump"/>
              </a:rPr>
              <a:t>Create Scenario</a:t>
            </a:r>
            <a:endParaRPr lang="en-US" sz="1200" dirty="0"/>
          </a:p>
          <a:p>
            <a:pPr marL="228600" indent="-228600">
              <a:buFont typeface="+mj-lt"/>
              <a:buAutoNum type="arabicPeriod"/>
            </a:pPr>
            <a:r>
              <a:rPr lang="en-US" sz="1200" dirty="0"/>
              <a:t> </a:t>
            </a:r>
            <a:r>
              <a:rPr lang="en-US" sz="1200" dirty="0">
                <a:hlinkClick r:id="rId8" action="ppaction://hlinksldjump"/>
              </a:rPr>
              <a:t>Historical Spend Rate with Historical Allocation</a:t>
            </a:r>
            <a:r>
              <a:rPr lang="en-US" sz="1200" dirty="0">
                <a:solidFill>
                  <a:schemeClr val="tx2"/>
                </a:solidFill>
                <a:hlinkClick r:id="rId8" action="ppaction://hlinksldjump"/>
              </a:rPr>
              <a:t> </a:t>
            </a:r>
            <a:endParaRPr lang="en-US" sz="1200" dirty="0">
              <a:solidFill>
                <a:schemeClr val="tx2"/>
              </a:solidFill>
            </a:endParaRPr>
          </a:p>
          <a:p>
            <a:pPr marL="228600" indent="-228600">
              <a:buFont typeface="+mj-lt"/>
              <a:buAutoNum type="arabicPeriod"/>
            </a:pPr>
            <a:r>
              <a:rPr lang="en-US" sz="1200" dirty="0"/>
              <a:t> </a:t>
            </a:r>
            <a:r>
              <a:rPr lang="en-US" sz="1200" dirty="0">
                <a:hlinkClick r:id="rId9" action="ppaction://hlinksldjump"/>
              </a:rPr>
              <a:t>Historical Spend Rate with Optimal Allocation</a:t>
            </a:r>
            <a:endParaRPr lang="en-US" sz="1200" dirty="0"/>
          </a:p>
          <a:p>
            <a:pPr marL="228600" indent="-228600">
              <a:buFont typeface="+mj-lt"/>
              <a:buAutoNum type="arabicPeriod"/>
            </a:pPr>
            <a:r>
              <a:rPr lang="en-US" sz="1200" dirty="0"/>
              <a:t> </a:t>
            </a:r>
            <a:r>
              <a:rPr lang="en-US" sz="1200" dirty="0">
                <a:hlinkClick r:id="rId10" action="ppaction://hlinksldjump"/>
              </a:rPr>
              <a:t>Profit Maximization</a:t>
            </a:r>
            <a:endParaRPr lang="en-US" sz="1200" dirty="0"/>
          </a:p>
          <a:p>
            <a:pPr marL="228600" indent="-228600">
              <a:buFont typeface="+mj-lt"/>
              <a:buAutoNum type="arabicPeriod"/>
            </a:pPr>
            <a:r>
              <a:rPr lang="en-US" sz="1200" dirty="0"/>
              <a:t> </a:t>
            </a:r>
            <a:r>
              <a:rPr lang="en-US" sz="1200" dirty="0">
                <a:hlinkClick r:id="rId11" action="ppaction://hlinksldjump"/>
              </a:rPr>
              <a:t>Budget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hlinkClick r:id="rId11" action="ppaction://hlinksldjump"/>
              </a:rPr>
              <a:t>Budget Planner with Optimal Allocation</a:t>
            </a:r>
            <a:endParaRPr lang="en-US" sz="1200" dirty="0">
              <a:solidFill>
                <a:schemeClr val="tx2"/>
              </a:solidFill>
            </a:endParaRPr>
          </a:p>
          <a:p>
            <a:pPr marL="228600" indent="-228600">
              <a:buFont typeface="+mj-lt"/>
              <a:buAutoNum type="arabicPeriod"/>
            </a:pPr>
            <a:r>
              <a:rPr lang="en-US" sz="1200" dirty="0"/>
              <a:t> </a:t>
            </a:r>
            <a:r>
              <a:rPr lang="en-US" sz="1200" dirty="0">
                <a:hlinkClick r:id="rId12" action="ppaction://hlinksldjump"/>
              </a:rPr>
              <a:t>Budget Planner with Custom Allocation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3" action="ppaction://hlinksldjump"/>
              </a:rPr>
              <a:t>Sales</a:t>
            </a:r>
            <a:r>
              <a:rPr lang="en-US" sz="1200" dirty="0">
                <a:hlinkClick r:id="rId13" action="ppaction://hlinksldjump"/>
              </a:rPr>
              <a: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4" action="ppaction://hlinksldjump"/>
              </a:rPr>
              <a:t>Sales</a:t>
            </a:r>
            <a:r>
              <a:rPr lang="en-US" sz="1200" dirty="0">
                <a:hlinkClick r:id="rId14" action="ppaction://hlinksldjump"/>
              </a:rPr>
              <a:t> Planner with Optimal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5" action="ppaction://hlinksldjump"/>
              </a:rPr>
              <a:t>Sales</a:t>
            </a:r>
            <a:r>
              <a:rPr lang="en-US" sz="1200" dirty="0">
                <a:hlinkClick r:id="rId15" action="ppaction://hlinksldjump"/>
              </a:rPr>
              <a:t> Planner with Custom Allocation</a:t>
            </a:r>
            <a:endParaRPr lang="en-US" sz="1200" dirty="0"/>
          </a:p>
          <a:p>
            <a:pPr marL="228600" indent="-228600">
              <a:buFont typeface="+mj-lt"/>
              <a:buAutoNum type="arabicPeriod"/>
            </a:pPr>
            <a:r>
              <a:rPr lang="en-US" sz="1200" dirty="0">
                <a:solidFill>
                  <a:schemeClr val="tx2"/>
                </a:solidFill>
              </a:rPr>
              <a:t> </a:t>
            </a:r>
            <a:r>
              <a:rPr lang="en-US" sz="1200" dirty="0">
                <a:hlinkClick r:id="rId16" action="ppaction://hlinksldjump"/>
              </a:rPr>
              <a:t>Save Planning Scenario</a:t>
            </a:r>
            <a:endParaRPr lang="en-US" sz="1200" dirty="0"/>
          </a:p>
          <a:p>
            <a:pPr marL="228600" indent="-228600">
              <a:buFont typeface="+mj-lt"/>
              <a:buAutoNum type="arabicPeriod"/>
            </a:pPr>
            <a:r>
              <a:rPr lang="en-US" sz="1200" dirty="0">
                <a:solidFill>
                  <a:schemeClr val="tx2"/>
                </a:solidFill>
                <a:hlinkClick r:id="rId17" action="ppaction://hlinksldjump"/>
              </a:rPr>
              <a:t> </a:t>
            </a:r>
            <a:r>
              <a:rPr lang="en-US" sz="1200" dirty="0">
                <a:hlinkClick r:id="rId17" action="ppaction://hlinksldjump"/>
              </a:rPr>
              <a:t>Scenario Visualization: Dollar Value Comparison</a:t>
            </a:r>
            <a:endParaRPr lang="en-US" sz="1200" dirty="0"/>
          </a:p>
          <a:p>
            <a:pPr marL="228600" indent="-228600">
              <a:buFont typeface="+mj-lt"/>
              <a:buAutoNum type="arabicPeriod"/>
            </a:pPr>
            <a:r>
              <a:rPr lang="en-US" sz="1200" dirty="0">
                <a:hlinkClick r:id="rId18" action="ppaction://hlinksldjump"/>
              </a:rPr>
              <a:t> Scenario Visualization: Percentage Value Comparison &amp; Extended Explanation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9" action="ppaction://hlinksldjump"/>
              </a:rPr>
              <a:t>Scenario Visualization: Brand Manager &amp; Deep Dive/Analyst Views </a:t>
            </a:r>
            <a:endParaRPr lang="en-US" sz="1200" dirty="0"/>
          </a:p>
          <a:p>
            <a:pPr marL="228600" indent="-228600">
              <a:buFont typeface="+mj-lt"/>
              <a:buAutoNum type="arabicPeriod"/>
            </a:pPr>
            <a:r>
              <a:rPr lang="en-US" sz="1200" dirty="0">
                <a:solidFill>
                  <a:schemeClr val="tx2"/>
                </a:solidFill>
                <a:hlinkClick r:id="rId20" action="ppaction://hlinksldjump"/>
              </a:rPr>
              <a:t>FAQs</a:t>
            </a:r>
            <a:endParaRPr lang="en-US" sz="1200" dirty="0">
              <a:solidFill>
                <a:schemeClr val="tx2"/>
              </a:solidFill>
            </a:endParaRPr>
          </a:p>
          <a:p>
            <a:pPr marL="228600" indent="-228600">
              <a:buFont typeface="+mj-lt"/>
              <a:buAutoNum type="arabicPeriod"/>
            </a:pPr>
            <a:endParaRPr lang="en-US" sz="1200" dirty="0">
              <a:solidFill>
                <a:schemeClr val="tx2"/>
              </a:solidFill>
            </a:endParaRPr>
          </a:p>
        </p:txBody>
      </p:sp>
    </p:spTree>
    <p:extLst>
      <p:ext uri="{BB962C8B-B14F-4D97-AF65-F5344CB8AC3E}">
        <p14:creationId xmlns:p14="http://schemas.microsoft.com/office/powerpoint/2010/main" val="23189636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53"/>
          </p:nvPr>
        </p:nvPicPr>
        <p:blipFill>
          <a:blip r:embed="rId2" cstate="email">
            <a:extLst>
              <a:ext uri="{28A0092B-C50C-407E-A947-70E740481C1C}">
                <a14:useLocalDpi xmlns:a14="http://schemas.microsoft.com/office/drawing/2010/main"/>
              </a:ext>
            </a:extLst>
          </a:blip>
          <a:srcRect/>
          <a:stretch>
            <a:fillRect/>
          </a:stretch>
        </p:blipFill>
        <p:spPr>
          <a:xfrm>
            <a:off x="-1" y="0"/>
            <a:ext cx="6299201" cy="6858000"/>
          </a:xfrm>
        </p:spPr>
      </p:pic>
      <p:sp>
        <p:nvSpPr>
          <p:cNvPr id="7" name="Rectangle 6"/>
          <p:cNvSpPr/>
          <p:nvPr/>
        </p:nvSpPr>
        <p:spPr>
          <a:xfrm>
            <a:off x="12122728" y="0"/>
            <a:ext cx="73152"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7"/>
          <p:cNvSpPr>
            <a:spLocks noGrp="1"/>
          </p:cNvSpPr>
          <p:nvPr>
            <p:ph type="title"/>
          </p:nvPr>
        </p:nvSpPr>
        <p:spPr>
          <a:xfrm>
            <a:off x="6629400" y="114300"/>
            <a:ext cx="4092347" cy="685799"/>
          </a:xfrm>
        </p:spPr>
        <p:txBody>
          <a:bodyPr lIns="0" rIns="0" anchor="t">
            <a:normAutofit fontScale="90000"/>
          </a:bodyPr>
          <a:lstStyle/>
          <a:p>
            <a:r>
              <a:rPr lang="en-US" dirty="0">
                <a:latin typeface="Franklin Gothic Book" panose="020B0503020102020204" pitchFamily="34" charset="0"/>
              </a:rPr>
              <a:t>Content</a:t>
            </a:r>
          </a:p>
        </p:txBody>
      </p:sp>
      <p:sp>
        <p:nvSpPr>
          <p:cNvPr id="12" name="Subtitle 8"/>
          <p:cNvSpPr>
            <a:spLocks noGrp="1"/>
          </p:cNvSpPr>
          <p:nvPr>
            <p:ph type="subTitle" idx="13"/>
          </p:nvPr>
        </p:nvSpPr>
        <p:spPr>
          <a:xfrm>
            <a:off x="6553200" y="880455"/>
            <a:ext cx="5493328" cy="5558445"/>
          </a:xfrm>
        </p:spPr>
        <p:txBody>
          <a:bodyPr vert="horz" wrap="square" lIns="0" tIns="45720" rIns="0" bIns="45720" rtlCol="0" anchor="t">
            <a:spAutoFit/>
          </a:bodyPr>
          <a:lstStyle/>
          <a:p>
            <a:pPr marL="228600" indent="-228600">
              <a:buFont typeface="+mj-lt"/>
              <a:buAutoNum type="arabicPeriod"/>
            </a:pPr>
            <a:r>
              <a:rPr lang="en-US" sz="1200" dirty="0">
                <a:hlinkClick r:id="rId3" action="ppaction://hlinksldjump">
                  <a:extLst>
                    <a:ext uri="{A12FA001-AC4F-418D-AE19-62706E023703}">
                      <ahyp:hlinkClr xmlns:ahyp="http://schemas.microsoft.com/office/drawing/2018/hyperlinkcolor" val="tx"/>
                    </a:ext>
                  </a:extLst>
                </a:hlinkClick>
              </a:rPr>
              <a:t> Business Process Overview</a:t>
            </a:r>
            <a:endParaRPr lang="en-US" sz="1200" dirty="0"/>
          </a:p>
          <a:p>
            <a:pPr marL="228600" indent="-228600">
              <a:buFont typeface="+mj-lt"/>
              <a:buAutoNum type="arabicPeriod"/>
            </a:pPr>
            <a:r>
              <a:rPr lang="en-US" sz="1200" dirty="0">
                <a:hlinkClick r:id="rId4" action="ppaction://hlinksldjump">
                  <a:extLst>
                    <a:ext uri="{A12FA001-AC4F-418D-AE19-62706E023703}">
                      <ahyp:hlinkClr xmlns:ahyp="http://schemas.microsoft.com/office/drawing/2018/hyperlinkcolor" val="tx"/>
                    </a:ext>
                  </a:extLst>
                </a:hlinkClick>
              </a:rPr>
              <a:t> User Login and User Access</a:t>
            </a:r>
            <a:endParaRPr lang="en-US" sz="1200" dirty="0"/>
          </a:p>
          <a:p>
            <a:pPr marL="228600" indent="-228600">
              <a:buFont typeface="+mj-lt"/>
              <a:buAutoNum type="arabicPeriod"/>
            </a:pPr>
            <a:r>
              <a:rPr lang="en-US" sz="1200" dirty="0"/>
              <a:t> </a:t>
            </a:r>
            <a:r>
              <a:rPr lang="en-US" sz="1200" dirty="0">
                <a:hlinkClick r:id="rId5" action="ppaction://hlinksldjump"/>
              </a:rPr>
              <a:t>Open New Planning Session</a:t>
            </a:r>
            <a:endParaRPr lang="en-US" sz="1200" dirty="0"/>
          </a:p>
          <a:p>
            <a:pPr marL="228600" indent="-228600">
              <a:buFont typeface="+mj-lt"/>
              <a:buAutoNum type="arabicPeriod"/>
            </a:pPr>
            <a:r>
              <a:rPr lang="en-US" sz="1200" dirty="0"/>
              <a:t> </a:t>
            </a:r>
            <a:r>
              <a:rPr lang="en-US" sz="1200" dirty="0">
                <a:hlinkClick r:id="rId6" action="ppaction://hlinksldjump"/>
              </a:rPr>
              <a:t>Data Load</a:t>
            </a:r>
            <a:endParaRPr lang="en-US" sz="1200" dirty="0"/>
          </a:p>
          <a:p>
            <a:pPr marL="228600" indent="-228600">
              <a:buFont typeface="+mj-lt"/>
              <a:buAutoNum type="arabicPeriod"/>
            </a:pPr>
            <a:r>
              <a:rPr lang="en-US" sz="1200" dirty="0"/>
              <a:t> </a:t>
            </a:r>
            <a:r>
              <a:rPr lang="en-US" sz="1200" dirty="0">
                <a:hlinkClick r:id="rId7" action="ppaction://hlinksldjump">
                  <a:extLst>
                    <a:ext uri="{A12FA001-AC4F-418D-AE19-62706E023703}">
                      <ahyp:hlinkClr xmlns:ahyp="http://schemas.microsoft.com/office/drawing/2018/hyperlinkcolor" val="tx"/>
                    </a:ext>
                  </a:extLst>
                </a:hlinkClick>
              </a:rPr>
              <a:t>Create Scenario</a:t>
            </a:r>
            <a:endParaRPr lang="en-US" sz="1200" dirty="0"/>
          </a:p>
          <a:p>
            <a:pPr marL="228600" indent="-228600">
              <a:buFont typeface="+mj-lt"/>
              <a:buAutoNum type="arabicPeriod"/>
            </a:pPr>
            <a:r>
              <a:rPr lang="en-US" sz="1200" dirty="0"/>
              <a:t> </a:t>
            </a:r>
            <a:r>
              <a:rPr lang="en-US" sz="1200" dirty="0">
                <a:hlinkClick r:id="rId8" action="ppaction://hlinksldjump"/>
              </a:rPr>
              <a:t>Historical Spend Rate with Historical Allocation</a:t>
            </a:r>
            <a:r>
              <a:rPr lang="en-US" sz="1200" dirty="0">
                <a:solidFill>
                  <a:schemeClr val="tx2"/>
                </a:solidFill>
                <a:hlinkClick r:id="rId8" action="ppaction://hlinksldjump"/>
              </a:rPr>
              <a:t> </a:t>
            </a:r>
            <a:endParaRPr lang="en-US" sz="1200" dirty="0">
              <a:solidFill>
                <a:schemeClr val="tx2"/>
              </a:solidFill>
            </a:endParaRPr>
          </a:p>
          <a:p>
            <a:pPr marL="228600" indent="-228600">
              <a:buFont typeface="+mj-lt"/>
              <a:buAutoNum type="arabicPeriod"/>
            </a:pPr>
            <a:r>
              <a:rPr lang="en-US" sz="1200" dirty="0"/>
              <a:t> </a:t>
            </a:r>
            <a:r>
              <a:rPr lang="en-US" sz="1200" dirty="0">
                <a:hlinkClick r:id="rId9" action="ppaction://hlinksldjump"/>
              </a:rPr>
              <a:t>Historical Spend Rate with Optimal Allocation</a:t>
            </a:r>
            <a:endParaRPr lang="en-US" sz="1200" dirty="0"/>
          </a:p>
          <a:p>
            <a:pPr marL="228600" indent="-228600">
              <a:buFont typeface="+mj-lt"/>
              <a:buAutoNum type="arabicPeriod"/>
            </a:pPr>
            <a:r>
              <a:rPr lang="en-US" sz="1200" dirty="0"/>
              <a:t> </a:t>
            </a:r>
            <a:r>
              <a:rPr lang="en-US" sz="1200" dirty="0">
                <a:hlinkClick r:id="rId10" action="ppaction://hlinksldjump"/>
              </a:rPr>
              <a:t>Profit Maximization</a:t>
            </a:r>
            <a:endParaRPr lang="en-US" sz="1200" dirty="0"/>
          </a:p>
          <a:p>
            <a:pPr marL="228600" indent="-228600">
              <a:buFont typeface="+mj-lt"/>
              <a:buAutoNum type="arabicPeriod"/>
            </a:pPr>
            <a:r>
              <a:rPr lang="en-US" sz="1200" dirty="0"/>
              <a:t> </a:t>
            </a:r>
            <a:r>
              <a:rPr lang="en-US" sz="1200" dirty="0">
                <a:hlinkClick r:id="rId11" action="ppaction://hlinksldjump"/>
              </a:rPr>
              <a:t>Budget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hlinkClick r:id="rId11" action="ppaction://hlinksldjump"/>
              </a:rPr>
              <a:t>Budget Planner with Optimal Allocation</a:t>
            </a:r>
            <a:endParaRPr lang="en-US" sz="1200" dirty="0">
              <a:solidFill>
                <a:schemeClr val="tx2"/>
              </a:solidFill>
            </a:endParaRPr>
          </a:p>
          <a:p>
            <a:pPr marL="228600" indent="-228600">
              <a:buFont typeface="+mj-lt"/>
              <a:buAutoNum type="arabicPeriod"/>
            </a:pPr>
            <a:r>
              <a:rPr lang="en-US" sz="1200" dirty="0"/>
              <a:t> </a:t>
            </a:r>
            <a:r>
              <a:rPr lang="en-US" sz="1200" dirty="0">
                <a:hlinkClick r:id="rId12" action="ppaction://hlinksldjump"/>
              </a:rPr>
              <a:t>Budget Planner with Custom Allocation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3" action="ppaction://hlinksldjump"/>
              </a:rPr>
              <a:t>Sales</a:t>
            </a:r>
            <a:r>
              <a:rPr lang="en-US" sz="1200" dirty="0">
                <a:hlinkClick r:id="rId13" action="ppaction://hlinksldjump"/>
              </a:rPr>
              <a: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4" action="ppaction://hlinksldjump"/>
              </a:rPr>
              <a:t>Sales</a:t>
            </a:r>
            <a:r>
              <a:rPr lang="en-US" sz="1200" dirty="0">
                <a:hlinkClick r:id="rId14" action="ppaction://hlinksldjump"/>
              </a:rPr>
              <a:t> Planner with Optimal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5" action="ppaction://hlinksldjump"/>
              </a:rPr>
              <a:t>Sales</a:t>
            </a:r>
            <a:r>
              <a:rPr lang="en-US" sz="1200" dirty="0">
                <a:hlinkClick r:id="rId15" action="ppaction://hlinksldjump"/>
              </a:rPr>
              <a:t> Planner with Custom Allocation</a:t>
            </a:r>
            <a:endParaRPr lang="en-US" sz="1200" dirty="0"/>
          </a:p>
          <a:p>
            <a:pPr marL="228600" indent="-228600">
              <a:buFont typeface="+mj-lt"/>
              <a:buAutoNum type="arabicPeriod"/>
            </a:pPr>
            <a:r>
              <a:rPr lang="en-US" sz="1200" dirty="0">
                <a:solidFill>
                  <a:schemeClr val="tx2"/>
                </a:solidFill>
              </a:rPr>
              <a:t> </a:t>
            </a:r>
            <a:r>
              <a:rPr lang="en-US" sz="1200" dirty="0">
                <a:hlinkClick r:id="rId16" action="ppaction://hlinksldjump"/>
              </a:rPr>
              <a:t>Save Planning Scenario</a:t>
            </a:r>
            <a:endParaRPr lang="en-US" sz="1200" dirty="0"/>
          </a:p>
          <a:p>
            <a:pPr marL="228600" indent="-228600">
              <a:buFont typeface="+mj-lt"/>
              <a:buAutoNum type="arabicPeriod"/>
            </a:pPr>
            <a:r>
              <a:rPr lang="en-US" sz="1200" dirty="0">
                <a:solidFill>
                  <a:schemeClr val="tx2"/>
                </a:solidFill>
                <a:hlinkClick r:id="rId17" action="ppaction://hlinksldjump"/>
              </a:rPr>
              <a:t> </a:t>
            </a:r>
            <a:r>
              <a:rPr lang="en-US" sz="1200" dirty="0">
                <a:hlinkClick r:id="rId17" action="ppaction://hlinksldjump"/>
              </a:rPr>
              <a:t>Scenario Visualization: Dollar Value Comparison</a:t>
            </a:r>
            <a:endParaRPr lang="en-US" sz="1200" dirty="0"/>
          </a:p>
          <a:p>
            <a:pPr marL="228600" indent="-228600">
              <a:buFont typeface="+mj-lt"/>
              <a:buAutoNum type="arabicPeriod"/>
            </a:pPr>
            <a:r>
              <a:rPr lang="en-US" sz="1200" b="1" dirty="0">
                <a:solidFill>
                  <a:schemeClr val="accent1"/>
                </a:solidFill>
                <a:hlinkClick r:id="rId18" action="ppaction://hlinksldjump">
                  <a:extLst>
                    <a:ext uri="{A12FA001-AC4F-418D-AE19-62706E023703}">
                      <ahyp:hlinkClr xmlns:ahyp="http://schemas.microsoft.com/office/drawing/2018/hyperlinkcolor" val="tx"/>
                    </a:ext>
                  </a:extLst>
                </a:hlinkClick>
              </a:rPr>
              <a:t> Scenario Visualization: Percentage Value Comparison &amp; Extended Explanation</a:t>
            </a:r>
            <a:endParaRPr lang="en-US" sz="1200" b="1" dirty="0">
              <a:solidFill>
                <a:schemeClr val="accent1"/>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9" action="ppaction://hlinksldjump"/>
              </a:rPr>
              <a:t>Scenario Visualization: Brand Manager &amp; Deep Dive/Analyst Views </a:t>
            </a:r>
            <a:endParaRPr lang="en-US" sz="1200" dirty="0"/>
          </a:p>
          <a:p>
            <a:pPr marL="228600" indent="-228600">
              <a:buFont typeface="+mj-lt"/>
              <a:buAutoNum type="arabicPeriod"/>
            </a:pPr>
            <a:r>
              <a:rPr lang="en-US" sz="1200" dirty="0">
                <a:solidFill>
                  <a:schemeClr val="tx2"/>
                </a:solidFill>
                <a:hlinkClick r:id="rId20" action="ppaction://hlinksldjump"/>
              </a:rPr>
              <a:t>FAQs</a:t>
            </a:r>
            <a:endParaRPr lang="en-US" sz="1200" dirty="0">
              <a:solidFill>
                <a:schemeClr val="tx2"/>
              </a:solidFill>
            </a:endParaRPr>
          </a:p>
        </p:txBody>
      </p:sp>
    </p:spTree>
    <p:extLst>
      <p:ext uri="{BB962C8B-B14F-4D97-AF65-F5344CB8AC3E}">
        <p14:creationId xmlns:p14="http://schemas.microsoft.com/office/powerpoint/2010/main" val="441069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2994"/>
            <a:ext cx="6869621" cy="5029200"/>
          </a:xfrm>
          <a:prstGeom prst="rect">
            <a:avLst/>
          </a:prstGeom>
        </p:spPr>
      </p:pic>
      <p:sp>
        <p:nvSpPr>
          <p:cNvPr id="3" name="Title 2"/>
          <p:cNvSpPr>
            <a:spLocks noGrp="1"/>
          </p:cNvSpPr>
          <p:nvPr>
            <p:ph type="title"/>
          </p:nvPr>
        </p:nvSpPr>
        <p:spPr/>
        <p:txBody>
          <a:bodyPr/>
          <a:lstStyle/>
          <a:p>
            <a:r>
              <a:rPr lang="en-US" dirty="0"/>
              <a:t>Scenario Visualization: Percentage Value Comparison</a:t>
            </a:r>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a:spcAft>
                <a:spcPts val="600"/>
              </a:spcAft>
            </a:pPr>
            <a:r>
              <a:rPr lang="en-US" sz="1200" b="1" dirty="0">
                <a:solidFill>
                  <a:schemeClr val="tx1"/>
                </a:solidFill>
              </a:rPr>
              <a:t>The scenario visualizations present the four major comparisons across Predicted Period Sales, Planning Period Spend, Profit, and Long-Term Impactable Sales in Percentage Value Terms on similar lines the Dollar Value Comparison is visualized  </a:t>
            </a:r>
          </a:p>
          <a:p>
            <a:pPr>
              <a:spcAft>
                <a:spcPts val="600"/>
              </a:spcAft>
            </a:pPr>
            <a:endParaRPr lang="en-US" sz="1200" b="1" dirty="0">
              <a:solidFill>
                <a:schemeClr val="tx1"/>
              </a:solidFill>
            </a:endParaRPr>
          </a:p>
          <a:p>
            <a:pPr>
              <a:spcAft>
                <a:spcPts val="600"/>
              </a:spcAft>
            </a:pPr>
            <a:r>
              <a:rPr lang="en-US" sz="1200" b="1" dirty="0">
                <a:solidFill>
                  <a:schemeClr val="tx1"/>
                </a:solidFill>
              </a:rPr>
              <a:t>Each of the screen splits can be used to view the same scenarios across the screen to compare how spend, for instance, affects sales, profits, and long-term impactable sales.</a:t>
            </a:r>
          </a:p>
          <a:p>
            <a:pPr>
              <a:spcAft>
                <a:spcPts val="600"/>
              </a:spcAft>
            </a:pPr>
            <a:endParaRPr lang="en-US" sz="1200" b="1" dirty="0">
              <a:solidFill>
                <a:schemeClr val="tx1"/>
              </a:solidFill>
            </a:endParaRPr>
          </a:p>
          <a:p>
            <a:pPr marL="228600" indent="-228600">
              <a:spcAft>
                <a:spcPts val="600"/>
              </a:spcAft>
              <a:buFontTx/>
              <a:buAutoNum type="arabicPeriod"/>
            </a:pPr>
            <a:endParaRPr lang="en-US" sz="1200" b="1" dirty="0">
              <a:solidFill>
                <a:schemeClr val="tx1"/>
              </a:solidFill>
            </a:endParaRPr>
          </a:p>
          <a:p>
            <a:pPr>
              <a:spcAft>
                <a:spcPts val="600"/>
              </a:spcAft>
            </a:pPr>
            <a:endParaRPr lang="en-US" sz="1200" dirty="0">
              <a:solidFill>
                <a:schemeClr val="accent4"/>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pic>
        <p:nvPicPr>
          <p:cNvPr id="5" name="Picture 4">
            <a:extLst>
              <a:ext uri="{FF2B5EF4-FFF2-40B4-BE49-F238E27FC236}">
                <a16:creationId xmlns:a16="http://schemas.microsoft.com/office/drawing/2014/main" id="{A0437901-B9D9-4345-9984-8700376EF9F0}"/>
              </a:ext>
            </a:extLst>
          </p:cNvPr>
          <p:cNvPicPr>
            <a:picLocks noChangeAspect="1"/>
          </p:cNvPicPr>
          <p:nvPr/>
        </p:nvPicPr>
        <p:blipFill>
          <a:blip r:embed="rId3"/>
          <a:stretch>
            <a:fillRect/>
          </a:stretch>
        </p:blipFill>
        <p:spPr>
          <a:xfrm>
            <a:off x="914401" y="1447800"/>
            <a:ext cx="6248400" cy="3238500"/>
          </a:xfrm>
          <a:prstGeom prst="rect">
            <a:avLst/>
          </a:prstGeom>
        </p:spPr>
      </p:pic>
    </p:spTree>
    <p:extLst>
      <p:ext uri="{BB962C8B-B14F-4D97-AF65-F5344CB8AC3E}">
        <p14:creationId xmlns:p14="http://schemas.microsoft.com/office/powerpoint/2010/main" val="26809660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Scenario Visualization: Extended Explanation</a:t>
            </a:r>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43800" y="1104900"/>
            <a:ext cx="4076700" cy="55629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a:spcAft>
                <a:spcPts val="600"/>
              </a:spcAft>
            </a:pPr>
            <a:r>
              <a:rPr lang="en-US" sz="1200" b="1" dirty="0">
                <a:solidFill>
                  <a:schemeClr val="tx1"/>
                </a:solidFill>
              </a:rPr>
              <a:t>The scenario visualizations present 4 major comparisons across Planning Predicted Period Sales, Planning Period Spend, Profit, and Long-Term Impactable Sales. The four scenarios and their detailed definitions follow:</a:t>
            </a:r>
          </a:p>
          <a:p>
            <a:pPr marL="228600" indent="-228600">
              <a:spcAft>
                <a:spcPts val="600"/>
              </a:spcAft>
              <a:buFontTx/>
              <a:buAutoNum type="arabicPeriod"/>
            </a:pPr>
            <a:r>
              <a:rPr lang="en-US" sz="1200" b="1" dirty="0">
                <a:solidFill>
                  <a:schemeClr val="tx1"/>
                </a:solidFill>
              </a:rPr>
              <a:t>Planning Period Predicted Sales</a:t>
            </a:r>
            <a:r>
              <a:rPr lang="en-US" sz="1200" dirty="0">
                <a:solidFill>
                  <a:schemeClr val="tx1"/>
                </a:solidFill>
              </a:rPr>
              <a:t>. This visualization shows the modeled predicted sales for the future time period/forecasting period in question. The planning period sales includes baselines sales, carryover, as well as brand equity, sales due to promos, and sales in the planning period.  The visualization highlights the difference in each of the representative scenarios such as Budget Historical, Budget Optimal and Profit Maximization as compared to the Reference Scenario.</a:t>
            </a:r>
          </a:p>
          <a:p>
            <a:pPr marL="228600" indent="-228600">
              <a:spcAft>
                <a:spcPts val="600"/>
              </a:spcAft>
              <a:buFontTx/>
              <a:buAutoNum type="arabicPeriod"/>
            </a:pPr>
            <a:r>
              <a:rPr lang="en-US" sz="1200" b="1" dirty="0">
                <a:solidFill>
                  <a:schemeClr val="tx1"/>
                </a:solidFill>
              </a:rPr>
              <a:t>Planning Period Spend</a:t>
            </a:r>
            <a:r>
              <a:rPr lang="en-US" sz="1200" dirty="0">
                <a:solidFill>
                  <a:schemeClr val="tx1"/>
                </a:solidFill>
              </a:rPr>
              <a:t>. This model predicts total spend on promotions across various channels. Likewise, this visualization compares for each of the three scenarios depicted and compares their spend compared to the Reference Scenario.</a:t>
            </a:r>
          </a:p>
          <a:p>
            <a:pPr marL="228600" indent="-228600">
              <a:spcAft>
                <a:spcPts val="600"/>
              </a:spcAft>
              <a:buFontTx/>
              <a:buAutoNum type="arabicPeriod"/>
            </a:pPr>
            <a:r>
              <a:rPr lang="en-US" sz="1200" b="1" dirty="0">
                <a:solidFill>
                  <a:schemeClr val="tx1"/>
                </a:solidFill>
              </a:rPr>
              <a:t>Profit.</a:t>
            </a:r>
            <a:r>
              <a:rPr lang="en-US" sz="1200" dirty="0">
                <a:solidFill>
                  <a:schemeClr val="tx1"/>
                </a:solidFill>
              </a:rPr>
              <a:t> Depicts the </a:t>
            </a:r>
            <a:r>
              <a:rPr lang="en-US" sz="1200" b="1" dirty="0">
                <a:solidFill>
                  <a:schemeClr val="tx1"/>
                </a:solidFill>
              </a:rPr>
              <a:t>Planning period Predicted Profit. </a:t>
            </a:r>
            <a:r>
              <a:rPr lang="en-US" sz="1200" dirty="0">
                <a:solidFill>
                  <a:schemeClr val="tx1"/>
                </a:solidFill>
              </a:rPr>
              <a:t>This value may be compared across the various scenarios and as a comparison against the reference scenario.</a:t>
            </a:r>
          </a:p>
          <a:p>
            <a:pPr marL="228600" indent="-228600">
              <a:spcAft>
                <a:spcPts val="600"/>
              </a:spcAft>
              <a:buFontTx/>
              <a:buAutoNum type="arabicPeriod"/>
            </a:pPr>
            <a:r>
              <a:rPr lang="en-US" sz="1200" b="1" dirty="0">
                <a:solidFill>
                  <a:schemeClr val="tx1"/>
                </a:solidFill>
              </a:rPr>
              <a:t>Planning Period ROI </a:t>
            </a:r>
            <a:r>
              <a:rPr lang="en-US" sz="1200" dirty="0">
                <a:solidFill>
                  <a:schemeClr val="tx1"/>
                </a:solidFill>
              </a:rPr>
              <a:t>It shows ROI for the planning period.</a:t>
            </a:r>
            <a:endParaRPr lang="en-US" sz="1200" b="1" dirty="0">
              <a:solidFill>
                <a:schemeClr val="tx1"/>
              </a:solidFill>
            </a:endParaRPr>
          </a:p>
          <a:p>
            <a:pPr marL="228600" indent="-228600">
              <a:spcAft>
                <a:spcPts val="600"/>
              </a:spcAft>
              <a:buFontTx/>
              <a:buAutoNum type="arabicPeriod"/>
            </a:pPr>
            <a:r>
              <a:rPr lang="en-US" sz="1200" b="1" dirty="0">
                <a:solidFill>
                  <a:schemeClr val="tx1"/>
                </a:solidFill>
              </a:rPr>
              <a:t>Long Term Profit </a:t>
            </a:r>
            <a:r>
              <a:rPr lang="en-US" sz="1200" dirty="0">
                <a:solidFill>
                  <a:schemeClr val="tx1"/>
                </a:solidFill>
              </a:rPr>
              <a:t>It shows long term profit.</a:t>
            </a:r>
            <a:endParaRPr lang="en-US" sz="1200" b="1" dirty="0">
              <a:solidFill>
                <a:schemeClr val="tx1"/>
              </a:solidFill>
            </a:endParaRPr>
          </a:p>
          <a:p>
            <a:pPr marL="228600" indent="-228600">
              <a:spcAft>
                <a:spcPts val="600"/>
              </a:spcAft>
              <a:buFontTx/>
              <a:buAutoNum type="arabicPeriod"/>
            </a:pPr>
            <a:r>
              <a:rPr lang="en-US" sz="1200" b="1" dirty="0">
                <a:solidFill>
                  <a:schemeClr val="tx1"/>
                </a:solidFill>
              </a:rPr>
              <a:t>Long Term Impactable Sales: </a:t>
            </a:r>
            <a:r>
              <a:rPr lang="en-US" sz="1200" dirty="0">
                <a:solidFill>
                  <a:schemeClr val="tx1"/>
                </a:solidFill>
              </a:rPr>
              <a:t>This is the predicted sales for the 24-month time period that begins after the planning period ends. It is the Sum of baseline sales + carryover + sales in the 24-month period predicted.</a:t>
            </a:r>
          </a:p>
          <a:p>
            <a:endParaRPr lang="en-US" sz="1200" dirty="0">
              <a:solidFill>
                <a:schemeClr val="accent4"/>
              </a:solidFill>
            </a:endParaRPr>
          </a:p>
          <a:p>
            <a:pPr>
              <a:spcAft>
                <a:spcPts val="600"/>
              </a:spcAft>
            </a:pPr>
            <a:endParaRPr lang="en-US" sz="1200" dirty="0">
              <a:solidFill>
                <a:schemeClr val="accent4"/>
              </a:solidFill>
            </a:endParaRPr>
          </a:p>
        </p:txBody>
      </p:sp>
      <p:sp>
        <p:nvSpPr>
          <p:cNvPr id="33" name="Rectangle 32"/>
          <p:cNvSpPr/>
          <p:nvPr/>
        </p:nvSpPr>
        <p:spPr>
          <a:xfrm>
            <a:off x="7543800" y="723900"/>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6" name="Rectangle 35"/>
          <p:cNvSpPr/>
          <p:nvPr/>
        </p:nvSpPr>
        <p:spPr>
          <a:xfrm>
            <a:off x="7543800" y="6667875"/>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pic>
        <p:nvPicPr>
          <p:cNvPr id="5" name="Picture 4">
            <a:extLst>
              <a:ext uri="{FF2B5EF4-FFF2-40B4-BE49-F238E27FC236}">
                <a16:creationId xmlns:a16="http://schemas.microsoft.com/office/drawing/2014/main" id="{D48C41D5-E3B3-487B-8D15-F7074F566B4A}"/>
              </a:ext>
            </a:extLst>
          </p:cNvPr>
          <p:cNvPicPr>
            <a:picLocks noChangeAspect="1"/>
          </p:cNvPicPr>
          <p:nvPr/>
        </p:nvPicPr>
        <p:blipFill>
          <a:blip r:embed="rId4"/>
          <a:stretch>
            <a:fillRect/>
          </a:stretch>
        </p:blipFill>
        <p:spPr>
          <a:xfrm>
            <a:off x="914400" y="1404937"/>
            <a:ext cx="6210300" cy="3281363"/>
          </a:xfrm>
          <a:prstGeom prst="rect">
            <a:avLst/>
          </a:prstGeom>
        </p:spPr>
      </p:pic>
      <p:sp>
        <p:nvSpPr>
          <p:cNvPr id="14" name="Oval 13">
            <a:extLst>
              <a:ext uri="{FF2B5EF4-FFF2-40B4-BE49-F238E27FC236}">
                <a16:creationId xmlns:a16="http://schemas.microsoft.com/office/drawing/2014/main" id="{CB803D18-8DB9-463D-9122-06C0CC640F19}"/>
              </a:ext>
            </a:extLst>
          </p:cNvPr>
          <p:cNvSpPr/>
          <p:nvPr/>
        </p:nvSpPr>
        <p:spPr>
          <a:xfrm>
            <a:off x="952500" y="17259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15" name="Oval 14">
            <a:extLst>
              <a:ext uri="{FF2B5EF4-FFF2-40B4-BE49-F238E27FC236}">
                <a16:creationId xmlns:a16="http://schemas.microsoft.com/office/drawing/2014/main" id="{7867FF8D-0FC5-4CCE-A956-EDCA1B0319A2}"/>
              </a:ext>
            </a:extLst>
          </p:cNvPr>
          <p:cNvSpPr/>
          <p:nvPr/>
        </p:nvSpPr>
        <p:spPr>
          <a:xfrm>
            <a:off x="4011930" y="17145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
        <p:nvSpPr>
          <p:cNvPr id="16" name="Oval 15">
            <a:extLst>
              <a:ext uri="{FF2B5EF4-FFF2-40B4-BE49-F238E27FC236}">
                <a16:creationId xmlns:a16="http://schemas.microsoft.com/office/drawing/2014/main" id="{C0F46897-23E1-42C2-938A-CEF158860D3A}"/>
              </a:ext>
            </a:extLst>
          </p:cNvPr>
          <p:cNvSpPr/>
          <p:nvPr/>
        </p:nvSpPr>
        <p:spPr>
          <a:xfrm>
            <a:off x="914400" y="28689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3</a:t>
            </a:r>
          </a:p>
        </p:txBody>
      </p:sp>
      <p:sp>
        <p:nvSpPr>
          <p:cNvPr id="17" name="Oval 16">
            <a:extLst>
              <a:ext uri="{FF2B5EF4-FFF2-40B4-BE49-F238E27FC236}">
                <a16:creationId xmlns:a16="http://schemas.microsoft.com/office/drawing/2014/main" id="{BB555FD7-8C28-4FFA-8BA8-2A0E75163F31}"/>
              </a:ext>
            </a:extLst>
          </p:cNvPr>
          <p:cNvSpPr/>
          <p:nvPr/>
        </p:nvSpPr>
        <p:spPr>
          <a:xfrm>
            <a:off x="4038600" y="28689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4</a:t>
            </a:r>
          </a:p>
        </p:txBody>
      </p:sp>
      <p:sp>
        <p:nvSpPr>
          <p:cNvPr id="20" name="Oval 19">
            <a:extLst>
              <a:ext uri="{FF2B5EF4-FFF2-40B4-BE49-F238E27FC236}">
                <a16:creationId xmlns:a16="http://schemas.microsoft.com/office/drawing/2014/main" id="{38BDE1A2-2CDF-4C6F-9407-53BC5A3CBFEE}"/>
              </a:ext>
            </a:extLst>
          </p:cNvPr>
          <p:cNvSpPr/>
          <p:nvPr/>
        </p:nvSpPr>
        <p:spPr>
          <a:xfrm>
            <a:off x="914400" y="384810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5</a:t>
            </a:r>
          </a:p>
        </p:txBody>
      </p:sp>
      <p:sp>
        <p:nvSpPr>
          <p:cNvPr id="22" name="Oval 21">
            <a:extLst>
              <a:ext uri="{FF2B5EF4-FFF2-40B4-BE49-F238E27FC236}">
                <a16:creationId xmlns:a16="http://schemas.microsoft.com/office/drawing/2014/main" id="{C28312A6-2D24-4D8D-A138-A8910C6FB401}"/>
              </a:ext>
            </a:extLst>
          </p:cNvPr>
          <p:cNvSpPr/>
          <p:nvPr/>
        </p:nvSpPr>
        <p:spPr>
          <a:xfrm>
            <a:off x="4038600" y="3859530"/>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6</a:t>
            </a:r>
          </a:p>
        </p:txBody>
      </p:sp>
    </p:spTree>
    <p:extLst>
      <p:ext uri="{BB962C8B-B14F-4D97-AF65-F5344CB8AC3E}">
        <p14:creationId xmlns:p14="http://schemas.microsoft.com/office/powerpoint/2010/main" val="18772881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53"/>
          </p:nvPr>
        </p:nvPicPr>
        <p:blipFill>
          <a:blip r:embed="rId3" cstate="email">
            <a:extLst>
              <a:ext uri="{28A0092B-C50C-407E-A947-70E740481C1C}">
                <a14:useLocalDpi xmlns:a14="http://schemas.microsoft.com/office/drawing/2010/main"/>
              </a:ext>
            </a:extLst>
          </a:blip>
          <a:srcRect/>
          <a:stretch>
            <a:fillRect/>
          </a:stretch>
        </p:blipFill>
        <p:spPr>
          <a:xfrm>
            <a:off x="-1" y="0"/>
            <a:ext cx="6299201" cy="6858000"/>
          </a:xfrm>
        </p:spPr>
      </p:pic>
      <p:sp>
        <p:nvSpPr>
          <p:cNvPr id="7" name="Rectangle 6"/>
          <p:cNvSpPr/>
          <p:nvPr/>
        </p:nvSpPr>
        <p:spPr>
          <a:xfrm>
            <a:off x="12122728" y="0"/>
            <a:ext cx="73152"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7"/>
          <p:cNvSpPr>
            <a:spLocks noGrp="1"/>
          </p:cNvSpPr>
          <p:nvPr>
            <p:ph type="title"/>
          </p:nvPr>
        </p:nvSpPr>
        <p:spPr>
          <a:xfrm>
            <a:off x="6629400" y="114300"/>
            <a:ext cx="4092347" cy="685799"/>
          </a:xfrm>
        </p:spPr>
        <p:txBody>
          <a:bodyPr lIns="0" rIns="0" anchor="t">
            <a:normAutofit fontScale="90000"/>
          </a:bodyPr>
          <a:lstStyle/>
          <a:p>
            <a:r>
              <a:rPr lang="en-US" dirty="0">
                <a:latin typeface="Franklin Gothic Book" panose="020B0503020102020204" pitchFamily="34" charset="0"/>
              </a:rPr>
              <a:t>Content</a:t>
            </a:r>
          </a:p>
        </p:txBody>
      </p:sp>
      <p:sp>
        <p:nvSpPr>
          <p:cNvPr id="12" name="Subtitle 8"/>
          <p:cNvSpPr>
            <a:spLocks noGrp="1"/>
          </p:cNvSpPr>
          <p:nvPr>
            <p:ph type="subTitle" idx="13"/>
          </p:nvPr>
        </p:nvSpPr>
        <p:spPr>
          <a:xfrm>
            <a:off x="6553200" y="880455"/>
            <a:ext cx="5493328" cy="5264005"/>
          </a:xfrm>
        </p:spPr>
        <p:txBody>
          <a:bodyPr vert="horz" wrap="square" lIns="0" tIns="45720" rIns="0" bIns="45720" rtlCol="0" anchor="t">
            <a:spAutoFit/>
          </a:bodyPr>
          <a:lstStyle/>
          <a:p>
            <a:pPr marL="228600" indent="-228600">
              <a:buFont typeface="+mj-lt"/>
              <a:buAutoNum type="arabicPeriod"/>
            </a:pPr>
            <a:r>
              <a:rPr lang="en-US" sz="1200" dirty="0">
                <a:hlinkClick r:id="rId4" action="ppaction://hlinksldjump">
                  <a:extLst>
                    <a:ext uri="{A12FA001-AC4F-418D-AE19-62706E023703}">
                      <ahyp:hlinkClr xmlns:ahyp="http://schemas.microsoft.com/office/drawing/2018/hyperlinkcolor" val="tx"/>
                    </a:ext>
                  </a:extLst>
                </a:hlinkClick>
              </a:rPr>
              <a:t> Business Process Overview</a:t>
            </a:r>
            <a:endParaRPr lang="en-US" sz="1200" dirty="0"/>
          </a:p>
          <a:p>
            <a:pPr marL="228600" indent="-228600">
              <a:buFont typeface="+mj-lt"/>
              <a:buAutoNum type="arabicPeriod"/>
            </a:pPr>
            <a:r>
              <a:rPr lang="en-US" sz="1200" dirty="0">
                <a:hlinkClick r:id="rId5" action="ppaction://hlinksldjump">
                  <a:extLst>
                    <a:ext uri="{A12FA001-AC4F-418D-AE19-62706E023703}">
                      <ahyp:hlinkClr xmlns:ahyp="http://schemas.microsoft.com/office/drawing/2018/hyperlinkcolor" val="tx"/>
                    </a:ext>
                  </a:extLst>
                </a:hlinkClick>
              </a:rPr>
              <a:t> User Login and User Access</a:t>
            </a:r>
            <a:endParaRPr lang="en-US" sz="1200" dirty="0"/>
          </a:p>
          <a:p>
            <a:pPr marL="228600" indent="-228600">
              <a:buFont typeface="+mj-lt"/>
              <a:buAutoNum type="arabicPeriod"/>
            </a:pPr>
            <a:r>
              <a:rPr lang="en-US" sz="1200" dirty="0"/>
              <a:t> </a:t>
            </a:r>
            <a:r>
              <a:rPr lang="en-US" sz="1200" dirty="0">
                <a:hlinkClick r:id="rId6" action="ppaction://hlinksldjump"/>
              </a:rPr>
              <a:t>Open New Planning Session</a:t>
            </a:r>
            <a:endParaRPr lang="en-US" sz="1200" dirty="0"/>
          </a:p>
          <a:p>
            <a:pPr marL="228600" indent="-228600">
              <a:buFont typeface="+mj-lt"/>
              <a:buAutoNum type="arabicPeriod"/>
            </a:pPr>
            <a:r>
              <a:rPr lang="en-US" sz="1200" dirty="0"/>
              <a:t> </a:t>
            </a:r>
            <a:r>
              <a:rPr lang="en-US" sz="1200" dirty="0">
                <a:hlinkClick r:id="rId7" action="ppaction://hlinksldjump"/>
              </a:rPr>
              <a:t>Data Load</a:t>
            </a:r>
            <a:endParaRPr lang="en-US" sz="1200" dirty="0"/>
          </a:p>
          <a:p>
            <a:pPr marL="228600" indent="-228600">
              <a:buFont typeface="+mj-lt"/>
              <a:buAutoNum type="arabicPeriod"/>
            </a:pPr>
            <a:r>
              <a:rPr lang="en-US" sz="1200" dirty="0"/>
              <a:t> </a:t>
            </a:r>
            <a:r>
              <a:rPr lang="en-US" sz="1200" dirty="0">
                <a:hlinkClick r:id="rId8" action="ppaction://hlinksldjump">
                  <a:extLst>
                    <a:ext uri="{A12FA001-AC4F-418D-AE19-62706E023703}">
                      <ahyp:hlinkClr xmlns:ahyp="http://schemas.microsoft.com/office/drawing/2018/hyperlinkcolor" val="tx"/>
                    </a:ext>
                  </a:extLst>
                </a:hlinkClick>
              </a:rPr>
              <a:t>Create Scenario</a:t>
            </a:r>
            <a:endParaRPr lang="en-US" sz="1200" dirty="0"/>
          </a:p>
          <a:p>
            <a:pPr marL="228600" indent="-228600">
              <a:buFont typeface="+mj-lt"/>
              <a:buAutoNum type="arabicPeriod"/>
            </a:pPr>
            <a:r>
              <a:rPr lang="en-US" sz="1200" dirty="0"/>
              <a:t> </a:t>
            </a:r>
            <a:r>
              <a:rPr lang="en-US" sz="1200" dirty="0">
                <a:hlinkClick r:id="rId9" action="ppaction://hlinksldjump"/>
              </a:rPr>
              <a:t>Historical Spend Rate with Historical Allocation</a:t>
            </a:r>
            <a:r>
              <a:rPr lang="en-US" sz="1200" dirty="0">
                <a:solidFill>
                  <a:schemeClr val="tx2"/>
                </a:solidFill>
                <a:hlinkClick r:id="rId9" action="ppaction://hlinksldjump"/>
              </a:rPr>
              <a:t> </a:t>
            </a:r>
            <a:endParaRPr lang="en-US" sz="1200" dirty="0">
              <a:solidFill>
                <a:schemeClr val="tx2"/>
              </a:solidFill>
            </a:endParaRPr>
          </a:p>
          <a:p>
            <a:pPr marL="228600" indent="-228600">
              <a:buFont typeface="+mj-lt"/>
              <a:buAutoNum type="arabicPeriod"/>
            </a:pPr>
            <a:r>
              <a:rPr lang="en-US" sz="1200" dirty="0"/>
              <a:t> </a:t>
            </a:r>
            <a:r>
              <a:rPr lang="en-US" sz="1200" dirty="0">
                <a:hlinkClick r:id="rId10" action="ppaction://hlinksldjump"/>
              </a:rPr>
              <a:t>Historical Spend Rate with Optimal Allocation</a:t>
            </a:r>
            <a:endParaRPr lang="en-US" sz="1200" dirty="0"/>
          </a:p>
          <a:p>
            <a:pPr marL="228600" indent="-228600">
              <a:buFont typeface="+mj-lt"/>
              <a:buAutoNum type="arabicPeriod"/>
            </a:pPr>
            <a:r>
              <a:rPr lang="en-US" sz="1200" dirty="0"/>
              <a:t> </a:t>
            </a:r>
            <a:r>
              <a:rPr lang="en-US" sz="1200" dirty="0">
                <a:hlinkClick r:id="rId11" action="ppaction://hlinksldjump"/>
              </a:rPr>
              <a:t>Profit Maximization</a:t>
            </a:r>
            <a:endParaRPr lang="en-US" sz="1200" dirty="0"/>
          </a:p>
          <a:p>
            <a:pPr marL="228600" indent="-228600">
              <a:buFont typeface="+mj-lt"/>
              <a:buAutoNum type="arabicPeriod"/>
            </a:pPr>
            <a:r>
              <a:rPr lang="en-US" sz="1200" dirty="0"/>
              <a:t> </a:t>
            </a:r>
            <a:r>
              <a:rPr lang="en-US" sz="1200" dirty="0">
                <a:hlinkClick r:id="rId12" action="ppaction://hlinksldjump"/>
              </a:rPr>
              <a:t>Budget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hlinkClick r:id="rId12" action="ppaction://hlinksldjump"/>
              </a:rPr>
              <a:t>Budget Planner with Optimal Allocation</a:t>
            </a:r>
            <a:endParaRPr lang="en-US" sz="1200" dirty="0">
              <a:solidFill>
                <a:schemeClr val="tx2"/>
              </a:solidFill>
            </a:endParaRPr>
          </a:p>
          <a:p>
            <a:pPr marL="228600" indent="-228600">
              <a:buFont typeface="+mj-lt"/>
              <a:buAutoNum type="arabicPeriod"/>
            </a:pPr>
            <a:r>
              <a:rPr lang="en-US" sz="1200" dirty="0"/>
              <a:t> </a:t>
            </a:r>
            <a:r>
              <a:rPr lang="en-US" sz="1200" dirty="0">
                <a:hlinkClick r:id="rId13" action="ppaction://hlinksldjump"/>
              </a:rPr>
              <a:t>Budget Planner with Custom Allocation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4" action="ppaction://hlinksldjump"/>
              </a:rPr>
              <a:t>Sales</a:t>
            </a:r>
            <a:r>
              <a:rPr lang="en-US" sz="1200" dirty="0">
                <a:hlinkClick r:id="rId14" action="ppaction://hlinksldjump"/>
              </a:rPr>
              <a: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5" action="ppaction://hlinksldjump"/>
              </a:rPr>
              <a:t>Sales</a:t>
            </a:r>
            <a:r>
              <a:rPr lang="en-US" sz="1200" dirty="0">
                <a:hlinkClick r:id="rId15" action="ppaction://hlinksldjump"/>
              </a:rPr>
              <a:t> Planner with Optimal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6" action="ppaction://hlinksldjump"/>
              </a:rPr>
              <a:t>Sales</a:t>
            </a:r>
            <a:r>
              <a:rPr lang="en-US" sz="1200" dirty="0">
                <a:hlinkClick r:id="rId16" action="ppaction://hlinksldjump"/>
              </a:rPr>
              <a:t> Planner with Custom Allocation</a:t>
            </a:r>
            <a:endParaRPr lang="en-US" sz="1200" dirty="0"/>
          </a:p>
          <a:p>
            <a:pPr marL="228600" indent="-228600">
              <a:buFont typeface="+mj-lt"/>
              <a:buAutoNum type="arabicPeriod"/>
            </a:pPr>
            <a:r>
              <a:rPr lang="en-US" sz="1200" dirty="0">
                <a:solidFill>
                  <a:schemeClr val="tx2"/>
                </a:solidFill>
              </a:rPr>
              <a:t> </a:t>
            </a:r>
            <a:r>
              <a:rPr lang="en-US" sz="1200" dirty="0">
                <a:hlinkClick r:id="rId17" action="ppaction://hlinksldjump"/>
              </a:rPr>
              <a:t>Save Planning Scenario</a:t>
            </a:r>
            <a:endParaRPr lang="en-US" sz="1200" dirty="0"/>
          </a:p>
          <a:p>
            <a:pPr marL="228600" indent="-228600">
              <a:buFont typeface="+mj-lt"/>
              <a:buAutoNum type="arabicPeriod"/>
            </a:pPr>
            <a:r>
              <a:rPr lang="en-US" sz="1200" dirty="0">
                <a:solidFill>
                  <a:schemeClr val="tx2"/>
                </a:solidFill>
                <a:hlinkClick r:id="rId18" action="ppaction://hlinksldjump"/>
              </a:rPr>
              <a:t> </a:t>
            </a:r>
            <a:r>
              <a:rPr lang="en-US" sz="1200" dirty="0">
                <a:hlinkClick r:id="rId18" action="ppaction://hlinksldjump"/>
              </a:rPr>
              <a:t>Scenario Visualization: Scenario Comparison</a:t>
            </a:r>
            <a:endParaRPr lang="en-US" sz="1200" dirty="0"/>
          </a:p>
          <a:p>
            <a:pPr marL="228600" indent="-228600">
              <a:buFont typeface="+mj-lt"/>
              <a:buAutoNum type="arabicPeriod"/>
            </a:pPr>
            <a:r>
              <a:rPr lang="en-US" sz="1200" dirty="0">
                <a:hlinkClick r:id="rId19" action="ppaction://hlinksldjump"/>
              </a:rPr>
              <a:t> Scenario Visualization: Percentage Value Comparison &amp; Extended Explanation</a:t>
            </a:r>
            <a:endParaRPr lang="en-US" sz="1200" dirty="0"/>
          </a:p>
          <a:p>
            <a:pPr marL="228600" indent="-228600">
              <a:buFont typeface="+mj-lt"/>
              <a:buAutoNum type="arabicPeriod"/>
            </a:pPr>
            <a:r>
              <a:rPr lang="en-US" sz="1200" b="1" dirty="0">
                <a:solidFill>
                  <a:schemeClr val="accent1"/>
                </a:solidFill>
              </a:rPr>
              <a:t> </a:t>
            </a:r>
            <a:r>
              <a:rPr lang="en-US" sz="1200" b="1" dirty="0">
                <a:solidFill>
                  <a:schemeClr val="accent1"/>
                </a:solidFill>
                <a:hlinkClick r:id="rId20" action="ppaction://hlinksldjump">
                  <a:extLst>
                    <a:ext uri="{A12FA001-AC4F-418D-AE19-62706E023703}">
                      <ahyp:hlinkClr xmlns:ahyp="http://schemas.microsoft.com/office/drawing/2018/hyperlinkcolor" val="tx"/>
                    </a:ext>
                  </a:extLst>
                </a:hlinkClick>
              </a:rPr>
              <a:t>Scenario Visualization: Brand Manager &amp; Deep Dive/Analyst Views </a:t>
            </a:r>
            <a:endParaRPr lang="en-US" sz="1200" b="1" dirty="0">
              <a:solidFill>
                <a:schemeClr val="accent1"/>
              </a:solidFill>
            </a:endParaRPr>
          </a:p>
        </p:txBody>
      </p:sp>
    </p:spTree>
    <p:extLst>
      <p:ext uri="{BB962C8B-B14F-4D97-AF65-F5344CB8AC3E}">
        <p14:creationId xmlns:p14="http://schemas.microsoft.com/office/powerpoint/2010/main" val="15736658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Scenario Visualization: Brand Manager Views</a:t>
            </a:r>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057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8600" indent="-228600">
              <a:spcAft>
                <a:spcPts val="600"/>
              </a:spcAft>
              <a:buFontTx/>
              <a:buAutoNum type="arabicPeriod"/>
            </a:pPr>
            <a:r>
              <a:rPr lang="en-US" sz="1200" dirty="0">
                <a:solidFill>
                  <a:schemeClr val="tx1"/>
                </a:solidFill>
              </a:rPr>
              <a:t>Proceed to click over </a:t>
            </a:r>
            <a:r>
              <a:rPr lang="en-US" sz="1200" b="1" dirty="0">
                <a:solidFill>
                  <a:schemeClr val="tx1"/>
                </a:solidFill>
              </a:rPr>
              <a:t>Scenario visualization </a:t>
            </a:r>
            <a:r>
              <a:rPr lang="en-US" sz="1200" dirty="0">
                <a:solidFill>
                  <a:schemeClr val="tx1"/>
                </a:solidFill>
              </a:rPr>
              <a:t>to go to deep down view</a:t>
            </a:r>
          </a:p>
          <a:p>
            <a:pPr marL="228600" indent="-228600">
              <a:spcAft>
                <a:spcPts val="600"/>
              </a:spcAft>
              <a:buFontTx/>
              <a:buAutoNum type="arabicPeriod"/>
            </a:pPr>
            <a:r>
              <a:rPr lang="en-US" sz="1200" dirty="0">
                <a:solidFill>
                  <a:schemeClr val="tx1"/>
                </a:solidFill>
              </a:rPr>
              <a:t>Select the </a:t>
            </a:r>
            <a:r>
              <a:rPr lang="en-US" sz="1200" b="1" dirty="0">
                <a:solidFill>
                  <a:schemeClr val="tx1"/>
                </a:solidFill>
              </a:rPr>
              <a:t>Scenario </a:t>
            </a:r>
            <a:r>
              <a:rPr lang="en-US" sz="1200" dirty="0">
                <a:solidFill>
                  <a:schemeClr val="tx1"/>
                </a:solidFill>
              </a:rPr>
              <a:t>to select the </a:t>
            </a:r>
            <a:r>
              <a:rPr lang="en-US" sz="1200" b="1" dirty="0">
                <a:solidFill>
                  <a:schemeClr val="tx1"/>
                </a:solidFill>
              </a:rPr>
              <a:t>Scenario</a:t>
            </a:r>
            <a:r>
              <a:rPr lang="en-US" sz="1200" dirty="0">
                <a:solidFill>
                  <a:schemeClr val="tx1"/>
                </a:solidFill>
              </a:rPr>
              <a:t>(s) to view and select </a:t>
            </a:r>
            <a:r>
              <a:rPr lang="en-US" sz="1200" b="1" dirty="0">
                <a:solidFill>
                  <a:schemeClr val="tx1"/>
                </a:solidFill>
              </a:rPr>
              <a:t>Reference Scenario</a:t>
            </a:r>
            <a:r>
              <a:rPr lang="en-US" sz="1200" dirty="0">
                <a:solidFill>
                  <a:schemeClr val="tx1"/>
                </a:solidFill>
              </a:rPr>
              <a:t> to select the scenario(s) to compare against.</a:t>
            </a:r>
          </a:p>
        </p:txBody>
      </p:sp>
      <p:sp>
        <p:nvSpPr>
          <p:cNvPr id="33" name="Rectangle 32"/>
          <p:cNvSpPr/>
          <p:nvPr/>
        </p:nvSpPr>
        <p:spPr>
          <a:xfrm>
            <a:off x="7505700" y="1022306"/>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pic>
        <p:nvPicPr>
          <p:cNvPr id="6" name="Picture 5">
            <a:extLst>
              <a:ext uri="{FF2B5EF4-FFF2-40B4-BE49-F238E27FC236}">
                <a16:creationId xmlns:a16="http://schemas.microsoft.com/office/drawing/2014/main" id="{794875B8-D426-4558-9469-A9ECF118C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1524000"/>
            <a:ext cx="6172200" cy="3086100"/>
          </a:xfrm>
          <a:prstGeom prst="rect">
            <a:avLst/>
          </a:prstGeom>
        </p:spPr>
      </p:pic>
      <p:sp>
        <p:nvSpPr>
          <p:cNvPr id="15" name="Oval 14">
            <a:extLst>
              <a:ext uri="{FF2B5EF4-FFF2-40B4-BE49-F238E27FC236}">
                <a16:creationId xmlns:a16="http://schemas.microsoft.com/office/drawing/2014/main" id="{750F670F-E1EB-445A-990D-D90094843D8B}"/>
              </a:ext>
            </a:extLst>
          </p:cNvPr>
          <p:cNvSpPr/>
          <p:nvPr/>
        </p:nvSpPr>
        <p:spPr>
          <a:xfrm>
            <a:off x="3859625" y="1444283"/>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16" name="Oval 15">
            <a:extLst>
              <a:ext uri="{FF2B5EF4-FFF2-40B4-BE49-F238E27FC236}">
                <a16:creationId xmlns:a16="http://schemas.microsoft.com/office/drawing/2014/main" id="{FF18F759-C90C-4D64-B021-8F301BEDC013}"/>
              </a:ext>
            </a:extLst>
          </p:cNvPr>
          <p:cNvSpPr/>
          <p:nvPr/>
        </p:nvSpPr>
        <p:spPr>
          <a:xfrm>
            <a:off x="5486400" y="1762418"/>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Tree>
    <p:extLst>
      <p:ext uri="{BB962C8B-B14F-4D97-AF65-F5344CB8AC3E}">
        <p14:creationId xmlns:p14="http://schemas.microsoft.com/office/powerpoint/2010/main" val="3733548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Scenario Visualization: Deep Dive/Analyst Views (screen 1)</a:t>
            </a:r>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057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8600" indent="-228600">
              <a:spcAft>
                <a:spcPts val="600"/>
              </a:spcAft>
              <a:buFontTx/>
              <a:buAutoNum type="arabicPeriod"/>
            </a:pPr>
            <a:r>
              <a:rPr lang="en-US" sz="1200" dirty="0">
                <a:solidFill>
                  <a:schemeClr val="tx1"/>
                </a:solidFill>
              </a:rPr>
              <a:t>It shows comparative analysis for Historical sales and Predictive sales across scenarios.</a:t>
            </a:r>
          </a:p>
          <a:p>
            <a:pPr marL="228600" indent="-228600">
              <a:spcAft>
                <a:spcPts val="600"/>
              </a:spcAft>
              <a:buFontTx/>
              <a:buAutoNum type="arabicPeriod"/>
            </a:pPr>
            <a:endParaRPr lang="en-US" sz="1200" dirty="0">
              <a:solidFill>
                <a:schemeClr val="tx1"/>
              </a:solidFill>
            </a:endParaRPr>
          </a:p>
          <a:p>
            <a:pPr marL="228600" indent="-228600">
              <a:spcAft>
                <a:spcPts val="600"/>
              </a:spcAft>
              <a:buFontTx/>
              <a:buAutoNum type="arabicPeriod"/>
            </a:pPr>
            <a:r>
              <a:rPr lang="en-US" sz="1200" dirty="0">
                <a:solidFill>
                  <a:schemeClr val="tx1"/>
                </a:solidFill>
              </a:rPr>
              <a:t>It shows comparative analysis for Historical spent and Future spent across scenarios.</a:t>
            </a:r>
          </a:p>
          <a:p>
            <a:pPr marL="228600" indent="-228600">
              <a:spcAft>
                <a:spcPts val="600"/>
              </a:spcAft>
              <a:buFontTx/>
              <a:buAutoNum type="arabicPeriod"/>
            </a:pPr>
            <a:endParaRPr lang="en-US" sz="1200" dirty="0">
              <a:solidFill>
                <a:schemeClr val="tx1"/>
              </a:solidFill>
            </a:endParaRPr>
          </a:p>
          <a:p>
            <a:pPr marL="228600" indent="-228600">
              <a:spcAft>
                <a:spcPts val="600"/>
              </a:spcAft>
              <a:buFontTx/>
              <a:buAutoNum type="arabicPeriod"/>
            </a:pPr>
            <a:endParaRPr lang="en-US" sz="1200" dirty="0">
              <a:solidFill>
                <a:schemeClr val="tx1"/>
              </a:solidFill>
            </a:endParaRPr>
          </a:p>
          <a:p>
            <a:pPr marL="228600" indent="-228600">
              <a:spcAft>
                <a:spcPts val="600"/>
              </a:spcAft>
              <a:buFontTx/>
              <a:buAutoNum type="arabicPeriod"/>
            </a:pPr>
            <a:endParaRPr lang="en-US" sz="1200" dirty="0">
              <a:solidFill>
                <a:schemeClr val="tx1"/>
              </a:solidFill>
            </a:endParaRPr>
          </a:p>
        </p:txBody>
      </p:sp>
      <p:sp>
        <p:nvSpPr>
          <p:cNvPr id="33" name="Rectangle 32"/>
          <p:cNvSpPr/>
          <p:nvPr/>
        </p:nvSpPr>
        <p:spPr>
          <a:xfrm>
            <a:off x="7505700" y="1022306"/>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pic>
        <p:nvPicPr>
          <p:cNvPr id="5" name="Picture 4">
            <a:extLst>
              <a:ext uri="{FF2B5EF4-FFF2-40B4-BE49-F238E27FC236}">
                <a16:creationId xmlns:a16="http://schemas.microsoft.com/office/drawing/2014/main" id="{22B7D8FD-8841-4414-B3A2-71CC8DFC1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065" y="1447800"/>
            <a:ext cx="5767607" cy="3242696"/>
          </a:xfrm>
          <a:prstGeom prst="rect">
            <a:avLst/>
          </a:prstGeom>
        </p:spPr>
      </p:pic>
      <p:sp>
        <p:nvSpPr>
          <p:cNvPr id="12" name="Oval 11">
            <a:extLst>
              <a:ext uri="{FF2B5EF4-FFF2-40B4-BE49-F238E27FC236}">
                <a16:creationId xmlns:a16="http://schemas.microsoft.com/office/drawing/2014/main" id="{02979B51-C8C3-4CDE-96E2-1CFDACC839F9}"/>
              </a:ext>
            </a:extLst>
          </p:cNvPr>
          <p:cNvSpPr/>
          <p:nvPr/>
        </p:nvSpPr>
        <p:spPr>
          <a:xfrm>
            <a:off x="1333500" y="2231488"/>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
        <p:nvSpPr>
          <p:cNvPr id="13" name="Oval 12">
            <a:extLst>
              <a:ext uri="{FF2B5EF4-FFF2-40B4-BE49-F238E27FC236}">
                <a16:creationId xmlns:a16="http://schemas.microsoft.com/office/drawing/2014/main" id="{F178107C-EF54-4221-903F-04CA45C7AEC7}"/>
              </a:ext>
            </a:extLst>
          </p:cNvPr>
          <p:cNvSpPr/>
          <p:nvPr/>
        </p:nvSpPr>
        <p:spPr>
          <a:xfrm>
            <a:off x="4191000" y="2231488"/>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2</a:t>
            </a:r>
          </a:p>
        </p:txBody>
      </p:sp>
    </p:spTree>
    <p:extLst>
      <p:ext uri="{BB962C8B-B14F-4D97-AF65-F5344CB8AC3E}">
        <p14:creationId xmlns:p14="http://schemas.microsoft.com/office/powerpoint/2010/main" val="18890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Scenario Visualization: Deep Dive/Analyst Views (screen 2)</a:t>
            </a:r>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057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8600" indent="-228600">
              <a:spcAft>
                <a:spcPts val="600"/>
              </a:spcAft>
              <a:buFontTx/>
              <a:buAutoNum type="arabicPeriod"/>
            </a:pPr>
            <a:r>
              <a:rPr lang="en-US" sz="1200" dirty="0">
                <a:solidFill>
                  <a:schemeClr val="tx1"/>
                </a:solidFill>
              </a:rPr>
              <a:t>From the Brand Manager visualization, the user is then able to select and drilldown by scenario of interest by right clicking on the scenario to move to the Drill Through Visualizations.</a:t>
            </a:r>
          </a:p>
          <a:p>
            <a:pPr marL="228600" indent="-228600">
              <a:spcAft>
                <a:spcPts val="600"/>
              </a:spcAft>
              <a:buFontTx/>
              <a:buAutoNum type="arabicPeriod"/>
            </a:pPr>
            <a:endParaRPr lang="en-US" sz="1200" dirty="0">
              <a:solidFill>
                <a:schemeClr val="tx1"/>
              </a:solidFill>
            </a:endParaRPr>
          </a:p>
          <a:p>
            <a:pPr>
              <a:spcAft>
                <a:spcPts val="600"/>
              </a:spcAft>
            </a:pPr>
            <a:r>
              <a:rPr lang="en-US" sz="1200" dirty="0">
                <a:solidFill>
                  <a:schemeClr val="tx1"/>
                </a:solidFill>
              </a:rPr>
              <a:t>This action will open the following screen shown in the next slide.</a:t>
            </a:r>
          </a:p>
        </p:txBody>
      </p:sp>
      <p:sp>
        <p:nvSpPr>
          <p:cNvPr id="33" name="Rectangle 32"/>
          <p:cNvSpPr/>
          <p:nvPr/>
        </p:nvSpPr>
        <p:spPr>
          <a:xfrm>
            <a:off x="7505700" y="1022306"/>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pic>
        <p:nvPicPr>
          <p:cNvPr id="11" name="Picture 10">
            <a:extLst>
              <a:ext uri="{FF2B5EF4-FFF2-40B4-BE49-F238E27FC236}">
                <a16:creationId xmlns:a16="http://schemas.microsoft.com/office/drawing/2014/main" id="{567AB1B5-F60F-4A7A-9770-0D07C72A47E0}"/>
              </a:ext>
            </a:extLst>
          </p:cNvPr>
          <p:cNvPicPr>
            <a:picLocks noChangeAspect="1"/>
          </p:cNvPicPr>
          <p:nvPr/>
        </p:nvPicPr>
        <p:blipFill rotWithShape="1">
          <a:blip r:embed="rId3">
            <a:extLst>
              <a:ext uri="{28A0092B-C50C-407E-A947-70E740481C1C}">
                <a14:useLocalDpi xmlns:a14="http://schemas.microsoft.com/office/drawing/2010/main" val="0"/>
              </a:ext>
            </a:extLst>
          </a:blip>
          <a:srcRect r="1834"/>
          <a:stretch/>
        </p:blipFill>
        <p:spPr>
          <a:xfrm>
            <a:off x="854910" y="1368589"/>
            <a:ext cx="6384090" cy="3432011"/>
          </a:xfrm>
          <a:prstGeom prst="rect">
            <a:avLst/>
          </a:prstGeom>
        </p:spPr>
      </p:pic>
    </p:spTree>
    <p:extLst>
      <p:ext uri="{BB962C8B-B14F-4D97-AF65-F5344CB8AC3E}">
        <p14:creationId xmlns:p14="http://schemas.microsoft.com/office/powerpoint/2010/main" val="12945702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3" name="Title 2"/>
          <p:cNvSpPr>
            <a:spLocks noGrp="1"/>
          </p:cNvSpPr>
          <p:nvPr>
            <p:ph type="title"/>
          </p:nvPr>
        </p:nvSpPr>
        <p:spPr/>
        <p:txBody>
          <a:bodyPr/>
          <a:lstStyle/>
          <a:p>
            <a:r>
              <a:rPr lang="en-US" dirty="0"/>
              <a:t>Scenario Visualization: Deep Dive/Analyst Views (screen 3)</a:t>
            </a:r>
          </a:p>
        </p:txBody>
      </p:sp>
      <p:sp>
        <p:nvSpPr>
          <p:cNvPr id="4" name="Subtitle 3"/>
          <p:cNvSpPr>
            <a:spLocks noGrp="1"/>
          </p:cNvSpPr>
          <p:nvPr>
            <p:ph type="subTitle" idx="13"/>
          </p:nvPr>
        </p:nvSpPr>
        <p:spPr/>
        <p:txBody>
          <a:bodyPr/>
          <a:lstStyle/>
          <a:p>
            <a:endParaRPr lang="en-US" dirty="0"/>
          </a:p>
        </p:txBody>
      </p:sp>
      <p:sp>
        <p:nvSpPr>
          <p:cNvPr id="2" name="Rectangle 1"/>
          <p:cNvSpPr/>
          <p:nvPr/>
        </p:nvSpPr>
        <p:spPr>
          <a:xfrm>
            <a:off x="75057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a:spcAft>
                <a:spcPts val="600"/>
              </a:spcAft>
            </a:pPr>
            <a:r>
              <a:rPr lang="en-US" sz="1200" dirty="0">
                <a:solidFill>
                  <a:schemeClr val="tx1"/>
                </a:solidFill>
              </a:rPr>
              <a:t>After the </a:t>
            </a:r>
            <a:r>
              <a:rPr lang="en-US" sz="1200" b="1" dirty="0" err="1">
                <a:solidFill>
                  <a:schemeClr val="tx1"/>
                </a:solidFill>
              </a:rPr>
              <a:t>Drillthrough</a:t>
            </a:r>
            <a:r>
              <a:rPr lang="en-US" sz="1200" dirty="0">
                <a:solidFill>
                  <a:schemeClr val="tx1"/>
                </a:solidFill>
              </a:rPr>
              <a:t> is selected, the adjacent screen opens which shows Sales, Spend, Profits, and Long Term Impactable Sales by Top 5 Segments. This is set as default. The user also has the option to select </a:t>
            </a:r>
            <a:r>
              <a:rPr lang="en-US" sz="1200" b="1" dirty="0">
                <a:solidFill>
                  <a:schemeClr val="tx1"/>
                </a:solidFill>
              </a:rPr>
              <a:t>All Segments</a:t>
            </a:r>
            <a:r>
              <a:rPr lang="en-US" sz="1200" dirty="0">
                <a:solidFill>
                  <a:schemeClr val="tx1"/>
                </a:solidFill>
              </a:rPr>
              <a:t>.</a:t>
            </a:r>
          </a:p>
          <a:p>
            <a:pPr>
              <a:spcAft>
                <a:spcPts val="600"/>
              </a:spcAft>
            </a:pPr>
            <a:endParaRPr lang="en-US" sz="1200" dirty="0">
              <a:solidFill>
                <a:schemeClr val="tx1"/>
              </a:solidFill>
            </a:endParaRPr>
          </a:p>
        </p:txBody>
      </p:sp>
      <p:sp>
        <p:nvSpPr>
          <p:cNvPr id="33" name="Rectangle 32"/>
          <p:cNvSpPr/>
          <p:nvPr/>
        </p:nvSpPr>
        <p:spPr>
          <a:xfrm>
            <a:off x="7505700" y="1027286"/>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pic>
        <p:nvPicPr>
          <p:cNvPr id="5" name="Picture 4">
            <a:extLst>
              <a:ext uri="{FF2B5EF4-FFF2-40B4-BE49-F238E27FC236}">
                <a16:creationId xmlns:a16="http://schemas.microsoft.com/office/drawing/2014/main" id="{21C059F2-AB1C-4C0A-A42C-82276D2A5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910" y="1408661"/>
            <a:ext cx="6345989" cy="3277639"/>
          </a:xfrm>
          <a:prstGeom prst="rect">
            <a:avLst/>
          </a:prstGeom>
        </p:spPr>
      </p:pic>
    </p:spTree>
    <p:extLst>
      <p:ext uri="{BB962C8B-B14F-4D97-AF65-F5344CB8AC3E}">
        <p14:creationId xmlns:p14="http://schemas.microsoft.com/office/powerpoint/2010/main" val="10760852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53"/>
          </p:nvPr>
        </p:nvPicPr>
        <p:blipFill>
          <a:blip r:embed="rId2" cstate="email">
            <a:extLst>
              <a:ext uri="{28A0092B-C50C-407E-A947-70E740481C1C}">
                <a14:useLocalDpi xmlns:a14="http://schemas.microsoft.com/office/drawing/2010/main"/>
              </a:ext>
            </a:extLst>
          </a:blip>
          <a:srcRect/>
          <a:stretch>
            <a:fillRect/>
          </a:stretch>
        </p:blipFill>
        <p:spPr>
          <a:xfrm>
            <a:off x="-1" y="0"/>
            <a:ext cx="6299201" cy="6858000"/>
          </a:xfrm>
        </p:spPr>
      </p:pic>
      <p:sp>
        <p:nvSpPr>
          <p:cNvPr id="7" name="Rectangle 6"/>
          <p:cNvSpPr/>
          <p:nvPr/>
        </p:nvSpPr>
        <p:spPr>
          <a:xfrm>
            <a:off x="12122728" y="0"/>
            <a:ext cx="73152" cy="685800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7"/>
          <p:cNvSpPr>
            <a:spLocks noGrp="1"/>
          </p:cNvSpPr>
          <p:nvPr>
            <p:ph type="title"/>
          </p:nvPr>
        </p:nvSpPr>
        <p:spPr>
          <a:xfrm>
            <a:off x="6629400" y="152400"/>
            <a:ext cx="4092347" cy="685799"/>
          </a:xfrm>
        </p:spPr>
        <p:txBody>
          <a:bodyPr lIns="0" rIns="0" anchor="t">
            <a:normAutofit fontScale="90000"/>
          </a:bodyPr>
          <a:lstStyle/>
          <a:p>
            <a:r>
              <a:rPr lang="en-US" dirty="0">
                <a:latin typeface="Franklin Gothic Book" panose="020B0503020102020204" pitchFamily="34" charset="0"/>
              </a:rPr>
              <a:t>Content</a:t>
            </a:r>
          </a:p>
        </p:txBody>
      </p:sp>
      <p:sp>
        <p:nvSpPr>
          <p:cNvPr id="12" name="Subtitle 8"/>
          <p:cNvSpPr>
            <a:spLocks noGrp="1"/>
          </p:cNvSpPr>
          <p:nvPr>
            <p:ph type="subTitle" idx="13"/>
          </p:nvPr>
        </p:nvSpPr>
        <p:spPr>
          <a:xfrm>
            <a:off x="6553200" y="1032855"/>
            <a:ext cx="5493328" cy="5558445"/>
          </a:xfrm>
        </p:spPr>
        <p:txBody>
          <a:bodyPr vert="horz" wrap="square" lIns="0" tIns="45720" rIns="0" bIns="45720" rtlCol="0" anchor="t">
            <a:spAutoFit/>
          </a:bodyPr>
          <a:lstStyle/>
          <a:p>
            <a:pPr marL="228600" indent="-228600">
              <a:buFont typeface="+mj-lt"/>
              <a:buAutoNum type="arabicPeriod"/>
            </a:pPr>
            <a:r>
              <a:rPr lang="en-US" sz="1200" dirty="0">
                <a:hlinkClick r:id="rId3" action="ppaction://hlinksldjump">
                  <a:extLst>
                    <a:ext uri="{A12FA001-AC4F-418D-AE19-62706E023703}">
                      <ahyp:hlinkClr xmlns:ahyp="http://schemas.microsoft.com/office/drawing/2018/hyperlinkcolor" val="tx"/>
                    </a:ext>
                  </a:extLst>
                </a:hlinkClick>
              </a:rPr>
              <a:t> Business Process Overview</a:t>
            </a:r>
            <a:endParaRPr lang="en-US" sz="1200" dirty="0"/>
          </a:p>
          <a:p>
            <a:pPr marL="228600" indent="-228600">
              <a:buFont typeface="+mj-lt"/>
              <a:buAutoNum type="arabicPeriod"/>
            </a:pPr>
            <a:r>
              <a:rPr lang="en-US" sz="1200" dirty="0">
                <a:hlinkClick r:id="rId4" action="ppaction://hlinksldjump">
                  <a:extLst>
                    <a:ext uri="{A12FA001-AC4F-418D-AE19-62706E023703}">
                      <ahyp:hlinkClr xmlns:ahyp="http://schemas.microsoft.com/office/drawing/2018/hyperlinkcolor" val="tx"/>
                    </a:ext>
                  </a:extLst>
                </a:hlinkClick>
              </a:rPr>
              <a:t> User Login and User Access</a:t>
            </a:r>
            <a:endParaRPr lang="en-US" sz="1200" dirty="0"/>
          </a:p>
          <a:p>
            <a:pPr marL="228600" indent="-228600">
              <a:buFont typeface="+mj-lt"/>
              <a:buAutoNum type="arabicPeriod"/>
            </a:pPr>
            <a:r>
              <a:rPr lang="en-US" sz="1200" dirty="0"/>
              <a:t> </a:t>
            </a:r>
            <a:r>
              <a:rPr lang="en-US" sz="1200" dirty="0">
                <a:hlinkClick r:id="rId5" action="ppaction://hlinksldjump"/>
              </a:rPr>
              <a:t>Open New Planning Session</a:t>
            </a:r>
            <a:endParaRPr lang="en-US" sz="1200" dirty="0"/>
          </a:p>
          <a:p>
            <a:pPr marL="228600" indent="-228600">
              <a:buFont typeface="+mj-lt"/>
              <a:buAutoNum type="arabicPeriod"/>
            </a:pPr>
            <a:r>
              <a:rPr lang="en-US" sz="1200" dirty="0"/>
              <a:t> </a:t>
            </a:r>
            <a:r>
              <a:rPr lang="en-US" sz="1200" dirty="0">
                <a:hlinkClick r:id="rId6" action="ppaction://hlinksldjump"/>
              </a:rPr>
              <a:t>Data Load</a:t>
            </a:r>
            <a:endParaRPr lang="en-US" sz="1200" dirty="0"/>
          </a:p>
          <a:p>
            <a:pPr marL="228600" indent="-228600">
              <a:buFont typeface="+mj-lt"/>
              <a:buAutoNum type="arabicPeriod"/>
            </a:pPr>
            <a:r>
              <a:rPr lang="en-US" sz="1200" dirty="0"/>
              <a:t> </a:t>
            </a:r>
            <a:r>
              <a:rPr lang="en-US" sz="1200" dirty="0">
                <a:hlinkClick r:id="rId7" action="ppaction://hlinksldjump">
                  <a:extLst>
                    <a:ext uri="{A12FA001-AC4F-418D-AE19-62706E023703}">
                      <ahyp:hlinkClr xmlns:ahyp="http://schemas.microsoft.com/office/drawing/2018/hyperlinkcolor" val="tx"/>
                    </a:ext>
                  </a:extLst>
                </a:hlinkClick>
              </a:rPr>
              <a:t>Create Scenario</a:t>
            </a:r>
            <a:endParaRPr lang="en-US" sz="1200" dirty="0"/>
          </a:p>
          <a:p>
            <a:pPr marL="228600" indent="-228600">
              <a:buFont typeface="+mj-lt"/>
              <a:buAutoNum type="arabicPeriod"/>
            </a:pPr>
            <a:r>
              <a:rPr lang="en-US" sz="1200" dirty="0"/>
              <a:t> </a:t>
            </a:r>
            <a:r>
              <a:rPr lang="en-US" sz="1200" dirty="0">
                <a:hlinkClick r:id="rId8" action="ppaction://hlinksldjump"/>
              </a:rPr>
              <a:t>Historical Spend Rate with Historical Allocation</a:t>
            </a:r>
            <a:r>
              <a:rPr lang="en-US" sz="1200" dirty="0">
                <a:solidFill>
                  <a:schemeClr val="tx2"/>
                </a:solidFill>
                <a:hlinkClick r:id="rId8" action="ppaction://hlinksldjump"/>
              </a:rPr>
              <a:t> </a:t>
            </a:r>
            <a:endParaRPr lang="en-US" sz="1200" dirty="0">
              <a:solidFill>
                <a:schemeClr val="tx2"/>
              </a:solidFill>
            </a:endParaRPr>
          </a:p>
          <a:p>
            <a:pPr marL="228600" indent="-228600">
              <a:buFont typeface="+mj-lt"/>
              <a:buAutoNum type="arabicPeriod"/>
            </a:pPr>
            <a:r>
              <a:rPr lang="en-US" sz="1200" dirty="0"/>
              <a:t> </a:t>
            </a:r>
            <a:r>
              <a:rPr lang="en-US" sz="1200" dirty="0">
                <a:hlinkClick r:id="rId9" action="ppaction://hlinksldjump"/>
              </a:rPr>
              <a:t>Historical Spend Rate with Optimal Allocation</a:t>
            </a:r>
            <a:endParaRPr lang="en-US" sz="1200" dirty="0"/>
          </a:p>
          <a:p>
            <a:pPr marL="228600" indent="-228600">
              <a:buFont typeface="+mj-lt"/>
              <a:buAutoNum type="arabicPeriod"/>
            </a:pPr>
            <a:r>
              <a:rPr lang="en-US" sz="1200" dirty="0"/>
              <a:t> </a:t>
            </a:r>
            <a:r>
              <a:rPr lang="en-US" sz="1200" dirty="0">
                <a:hlinkClick r:id="rId10" action="ppaction://hlinksldjump"/>
              </a:rPr>
              <a:t>Profit Maximization</a:t>
            </a:r>
            <a:endParaRPr lang="en-US" sz="1200" dirty="0"/>
          </a:p>
          <a:p>
            <a:pPr marL="228600" indent="-228600">
              <a:buFont typeface="+mj-lt"/>
              <a:buAutoNum type="arabicPeriod"/>
            </a:pPr>
            <a:r>
              <a:rPr lang="en-US" sz="1200" dirty="0"/>
              <a:t> </a:t>
            </a:r>
            <a:r>
              <a:rPr lang="en-US" sz="1200" dirty="0">
                <a:hlinkClick r:id="rId11" action="ppaction://hlinksldjump"/>
              </a:rPr>
              <a:t>Budget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hlinkClick r:id="rId11" action="ppaction://hlinksldjump"/>
              </a:rPr>
              <a:t>Budget Planner with Optimal Allocation</a:t>
            </a:r>
            <a:endParaRPr lang="en-US" sz="1200" dirty="0">
              <a:solidFill>
                <a:schemeClr val="tx2"/>
              </a:solidFill>
            </a:endParaRPr>
          </a:p>
          <a:p>
            <a:pPr marL="228600" indent="-228600">
              <a:buFont typeface="+mj-lt"/>
              <a:buAutoNum type="arabicPeriod"/>
            </a:pPr>
            <a:r>
              <a:rPr lang="en-US" sz="1200" dirty="0"/>
              <a:t> </a:t>
            </a:r>
            <a:r>
              <a:rPr lang="en-US" sz="1200" dirty="0">
                <a:hlinkClick r:id="rId12" action="ppaction://hlinksldjump"/>
              </a:rPr>
              <a:t>Budget Planner with Custom Allocation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3" action="ppaction://hlinksldjump"/>
              </a:rPr>
              <a:t>Sales</a:t>
            </a:r>
            <a:r>
              <a:rPr lang="en-US" sz="1200" dirty="0">
                <a:hlinkClick r:id="rId13" action="ppaction://hlinksldjump"/>
              </a:rPr>
              <a:t> Planner with Historical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4" action="ppaction://hlinksldjump"/>
              </a:rPr>
              <a:t>Sales</a:t>
            </a:r>
            <a:r>
              <a:rPr lang="en-US" sz="1200" dirty="0">
                <a:hlinkClick r:id="rId14" action="ppaction://hlinksldjump"/>
              </a:rPr>
              <a:t> Planner with Optimal Allocation</a:t>
            </a:r>
            <a:endParaRPr lang="en-US" sz="1200" dirty="0">
              <a:solidFill>
                <a:schemeClr val="tx2"/>
              </a:solidFill>
            </a:endParaRPr>
          </a:p>
          <a:p>
            <a:pPr marL="228600" indent="-228600">
              <a:buFont typeface="+mj-lt"/>
              <a:buAutoNum type="arabicPeriod"/>
            </a:pPr>
            <a:r>
              <a:rPr lang="en-US" sz="1200" dirty="0">
                <a:solidFill>
                  <a:schemeClr val="tx2"/>
                </a:solidFill>
              </a:rPr>
              <a:t> </a:t>
            </a:r>
            <a:r>
              <a:rPr lang="en-US" sz="1200" dirty="0">
                <a:solidFill>
                  <a:schemeClr val="tx2"/>
                </a:solidFill>
                <a:hlinkClick r:id="rId15" action="ppaction://hlinksldjump"/>
              </a:rPr>
              <a:t>Sales</a:t>
            </a:r>
            <a:r>
              <a:rPr lang="en-US" sz="1200" dirty="0">
                <a:hlinkClick r:id="rId15" action="ppaction://hlinksldjump"/>
              </a:rPr>
              <a:t> Planner with Custom Allocation</a:t>
            </a:r>
            <a:endParaRPr lang="en-US" sz="1200" dirty="0"/>
          </a:p>
          <a:p>
            <a:pPr marL="228600" indent="-228600">
              <a:buFont typeface="+mj-lt"/>
              <a:buAutoNum type="arabicPeriod"/>
            </a:pPr>
            <a:r>
              <a:rPr lang="en-US" sz="1200" dirty="0">
                <a:solidFill>
                  <a:schemeClr val="tx2"/>
                </a:solidFill>
              </a:rPr>
              <a:t> </a:t>
            </a:r>
            <a:r>
              <a:rPr lang="en-US" sz="1200" dirty="0">
                <a:hlinkClick r:id="rId16" action="ppaction://hlinksldjump"/>
              </a:rPr>
              <a:t>Save Planning Scenario</a:t>
            </a:r>
            <a:endParaRPr lang="en-US" sz="1200" dirty="0"/>
          </a:p>
          <a:p>
            <a:pPr marL="228600" indent="-228600">
              <a:buFont typeface="+mj-lt"/>
              <a:buAutoNum type="arabicPeriod"/>
            </a:pPr>
            <a:r>
              <a:rPr lang="en-US" sz="1200" dirty="0">
                <a:solidFill>
                  <a:schemeClr val="tx2"/>
                </a:solidFill>
                <a:hlinkClick r:id="rId17" action="ppaction://hlinksldjump"/>
              </a:rPr>
              <a:t> </a:t>
            </a:r>
            <a:r>
              <a:rPr lang="en-US" sz="1200" dirty="0">
                <a:hlinkClick r:id="rId17" action="ppaction://hlinksldjump"/>
              </a:rPr>
              <a:t>Scenario Visualization: Scenario Comparison</a:t>
            </a:r>
            <a:endParaRPr lang="en-US" sz="1200" dirty="0"/>
          </a:p>
          <a:p>
            <a:pPr marL="228600" indent="-228600">
              <a:buFont typeface="+mj-lt"/>
              <a:buAutoNum type="arabicPeriod"/>
            </a:pPr>
            <a:r>
              <a:rPr lang="en-US" sz="1200" dirty="0">
                <a:hlinkClick r:id="rId18" action="ppaction://hlinksldjump"/>
              </a:rPr>
              <a:t> Scenario Visualization: Percentage Value Comparison &amp; Extended Explanation</a:t>
            </a:r>
            <a:endParaRPr lang="en-US" sz="1200" dirty="0"/>
          </a:p>
          <a:p>
            <a:pPr marL="228600" indent="-228600">
              <a:buFont typeface="+mj-lt"/>
              <a:buAutoNum type="arabicPeriod"/>
            </a:pPr>
            <a:r>
              <a:rPr lang="en-US" sz="1200" dirty="0">
                <a:solidFill>
                  <a:schemeClr val="tx2"/>
                </a:solidFill>
              </a:rPr>
              <a:t> </a:t>
            </a:r>
            <a:r>
              <a:rPr lang="en-US" sz="1200" dirty="0">
                <a:solidFill>
                  <a:schemeClr val="tx2"/>
                </a:solidFill>
                <a:hlinkClick r:id="rId19" action="ppaction://hlinksldjump"/>
              </a:rPr>
              <a:t>Scenario Visualization: Brand Manager &amp; Deep Dive/Analyst Views </a:t>
            </a:r>
            <a:endParaRPr lang="en-US" sz="1200" dirty="0"/>
          </a:p>
          <a:p>
            <a:pPr marL="228600" indent="-228600">
              <a:buFont typeface="+mj-lt"/>
              <a:buAutoNum type="arabicPeriod"/>
            </a:pPr>
            <a:r>
              <a:rPr lang="en-US" sz="1200" dirty="0">
                <a:solidFill>
                  <a:schemeClr val="tx2"/>
                </a:solidFill>
              </a:rPr>
              <a:t> FAQ</a:t>
            </a:r>
          </a:p>
        </p:txBody>
      </p:sp>
    </p:spTree>
    <p:extLst>
      <p:ext uri="{BB962C8B-B14F-4D97-AF65-F5344CB8AC3E}">
        <p14:creationId xmlns:p14="http://schemas.microsoft.com/office/powerpoint/2010/main" val="30022738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05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p:txBody>
          <a:bodyPr/>
          <a:lstStyle/>
          <a:p>
            <a:r>
              <a:rPr lang="en-US" dirty="0"/>
              <a:t>Navigate to the login URL and enter credentials</a:t>
            </a:r>
          </a:p>
        </p:txBody>
      </p:sp>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2250" indent="-222250">
              <a:spcAft>
                <a:spcPts val="600"/>
              </a:spcAft>
              <a:buFont typeface="+mj-lt"/>
              <a:buAutoNum type="arabicPeriod"/>
            </a:pPr>
            <a:r>
              <a:rPr lang="en-US" sz="1200" dirty="0">
                <a:solidFill>
                  <a:schemeClr val="accent4"/>
                </a:solidFill>
              </a:rPr>
              <a:t>Open your web browser and navigate to the URL.</a:t>
            </a:r>
          </a:p>
          <a:p>
            <a:pPr>
              <a:spcAft>
                <a:spcPts val="600"/>
              </a:spcAft>
            </a:pPr>
            <a:r>
              <a:rPr lang="en-US" sz="1200" dirty="0">
                <a:solidFill>
                  <a:schemeClr val="accent4"/>
                </a:solidFill>
              </a:rPr>
              <a:t>       www.axtria-marketingiq.com</a:t>
            </a:r>
          </a:p>
          <a:p>
            <a:pPr marL="222250" indent="-222250">
              <a:spcAft>
                <a:spcPts val="600"/>
              </a:spcAft>
              <a:buFont typeface="+mj-lt"/>
              <a:buAutoNum type="arabicPeriod"/>
            </a:pPr>
            <a:r>
              <a:rPr lang="en-US" sz="1200" dirty="0">
                <a:solidFill>
                  <a:schemeClr val="accent4"/>
                </a:solidFill>
              </a:rPr>
              <a:t>Enter your ID and password.  Click on [Sign In] **</a:t>
            </a:r>
          </a:p>
          <a:p>
            <a:pPr marL="222250" indent="-222250">
              <a:spcAft>
                <a:spcPts val="600"/>
              </a:spcAft>
              <a:buFont typeface="+mj-lt"/>
              <a:buAutoNum type="arabicPeriod"/>
            </a:pPr>
            <a:r>
              <a:rPr lang="en-US" sz="1200" dirty="0">
                <a:solidFill>
                  <a:schemeClr val="accent4"/>
                </a:solidFill>
              </a:rPr>
              <a:t>Also, for any help please use the following email address:</a:t>
            </a:r>
          </a:p>
          <a:p>
            <a:pPr>
              <a:spcAft>
                <a:spcPts val="600"/>
              </a:spcAft>
            </a:pPr>
            <a:endParaRPr lang="en-US" sz="1200" b="1" u="sng" dirty="0">
              <a:solidFill>
                <a:schemeClr val="accent4"/>
              </a:solidFill>
            </a:endParaRPr>
          </a:p>
          <a:p>
            <a:pPr>
              <a:spcAft>
                <a:spcPts val="600"/>
              </a:spcAft>
            </a:pPr>
            <a:r>
              <a:rPr lang="en-US" sz="1200" b="1" u="sng" dirty="0">
                <a:solidFill>
                  <a:schemeClr val="accent4"/>
                </a:solidFill>
              </a:rPr>
              <a:t>For help email:</a:t>
            </a:r>
          </a:p>
          <a:p>
            <a:pPr>
              <a:spcAft>
                <a:spcPts val="600"/>
              </a:spcAft>
            </a:pPr>
            <a:r>
              <a:rPr lang="en-US" sz="1200" dirty="0">
                <a:solidFill>
                  <a:schemeClr val="accent4"/>
                </a:solidFill>
              </a:rPr>
              <a:t>- MIQSupport@axtria.com</a:t>
            </a:r>
          </a:p>
          <a:p>
            <a:endParaRPr lang="en-US" sz="1200" dirty="0">
              <a:solidFill>
                <a:schemeClr val="accent4"/>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sp>
        <p:nvSpPr>
          <p:cNvPr id="12" name="Freeform 183"/>
          <p:cNvSpPr>
            <a:spLocks noEditPoints="1"/>
          </p:cNvSpPr>
          <p:nvPr/>
        </p:nvSpPr>
        <p:spPr bwMode="auto">
          <a:xfrm>
            <a:off x="8915400" y="357073"/>
            <a:ext cx="331932" cy="330620"/>
          </a:xfrm>
          <a:custGeom>
            <a:avLst/>
            <a:gdLst/>
            <a:ahLst/>
            <a:cxnLst>
              <a:cxn ang="0">
                <a:pos x="128" y="256"/>
              </a:cxn>
              <a:cxn ang="0">
                <a:pos x="0" y="128"/>
              </a:cxn>
              <a:cxn ang="0">
                <a:pos x="128" y="0"/>
              </a:cxn>
              <a:cxn ang="0">
                <a:pos x="256" y="128"/>
              </a:cxn>
              <a:cxn ang="0">
                <a:pos x="128" y="256"/>
              </a:cxn>
              <a:cxn ang="0">
                <a:pos x="128" y="24"/>
              </a:cxn>
              <a:cxn ang="0">
                <a:pos x="24" y="128"/>
              </a:cxn>
              <a:cxn ang="0">
                <a:pos x="51" y="198"/>
              </a:cxn>
              <a:cxn ang="0">
                <a:pos x="80" y="188"/>
              </a:cxn>
              <a:cxn ang="0">
                <a:pos x="105" y="177"/>
              </a:cxn>
              <a:cxn ang="0">
                <a:pos x="105" y="158"/>
              </a:cxn>
              <a:cxn ang="0">
                <a:pos x="95" y="134"/>
              </a:cxn>
              <a:cxn ang="0">
                <a:pos x="89" y="125"/>
              </a:cxn>
              <a:cxn ang="0">
                <a:pos x="92" y="108"/>
              </a:cxn>
              <a:cxn ang="0">
                <a:pos x="90" y="87"/>
              </a:cxn>
              <a:cxn ang="0">
                <a:pos x="128" y="56"/>
              </a:cxn>
              <a:cxn ang="0">
                <a:pos x="166" y="87"/>
              </a:cxn>
              <a:cxn ang="0">
                <a:pos x="164" y="108"/>
              </a:cxn>
              <a:cxn ang="0">
                <a:pos x="167" y="124"/>
              </a:cxn>
              <a:cxn ang="0">
                <a:pos x="161" y="134"/>
              </a:cxn>
              <a:cxn ang="0">
                <a:pos x="151" y="158"/>
              </a:cxn>
              <a:cxn ang="0">
                <a:pos x="151" y="177"/>
              </a:cxn>
              <a:cxn ang="0">
                <a:pos x="176" y="188"/>
              </a:cxn>
              <a:cxn ang="0">
                <a:pos x="205" y="198"/>
              </a:cxn>
              <a:cxn ang="0">
                <a:pos x="232" y="128"/>
              </a:cxn>
              <a:cxn ang="0">
                <a:pos x="128" y="24"/>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55"/>
                  <a:pt x="34" y="179"/>
                  <a:pt x="51" y="198"/>
                </a:cubicBezTo>
                <a:cubicBezTo>
                  <a:pt x="66" y="190"/>
                  <a:pt x="61" y="196"/>
                  <a:pt x="80" y="188"/>
                </a:cubicBezTo>
                <a:cubicBezTo>
                  <a:pt x="100" y="180"/>
                  <a:pt x="105" y="177"/>
                  <a:pt x="105" y="177"/>
                </a:cubicBezTo>
                <a:cubicBezTo>
                  <a:pt x="105" y="158"/>
                  <a:pt x="105" y="158"/>
                  <a:pt x="105" y="158"/>
                </a:cubicBezTo>
                <a:cubicBezTo>
                  <a:pt x="105" y="158"/>
                  <a:pt x="98" y="152"/>
                  <a:pt x="95" y="134"/>
                </a:cubicBezTo>
                <a:cubicBezTo>
                  <a:pt x="91" y="136"/>
                  <a:pt x="89" y="129"/>
                  <a:pt x="89" y="125"/>
                </a:cubicBezTo>
                <a:cubicBezTo>
                  <a:pt x="89" y="120"/>
                  <a:pt x="86" y="107"/>
                  <a:pt x="92" y="108"/>
                </a:cubicBezTo>
                <a:cubicBezTo>
                  <a:pt x="91" y="99"/>
                  <a:pt x="90" y="92"/>
                  <a:pt x="90" y="87"/>
                </a:cubicBezTo>
                <a:cubicBezTo>
                  <a:pt x="92" y="73"/>
                  <a:pt x="106" y="57"/>
                  <a:pt x="128" y="56"/>
                </a:cubicBezTo>
                <a:cubicBezTo>
                  <a:pt x="154" y="57"/>
                  <a:pt x="164" y="73"/>
                  <a:pt x="166" y="87"/>
                </a:cubicBezTo>
                <a:cubicBezTo>
                  <a:pt x="166" y="92"/>
                  <a:pt x="165" y="99"/>
                  <a:pt x="164" y="108"/>
                </a:cubicBezTo>
                <a:cubicBezTo>
                  <a:pt x="170" y="107"/>
                  <a:pt x="167" y="120"/>
                  <a:pt x="167" y="124"/>
                </a:cubicBezTo>
                <a:cubicBezTo>
                  <a:pt x="167" y="129"/>
                  <a:pt x="165" y="136"/>
                  <a:pt x="161" y="134"/>
                </a:cubicBezTo>
                <a:cubicBezTo>
                  <a:pt x="158" y="152"/>
                  <a:pt x="151" y="158"/>
                  <a:pt x="151" y="158"/>
                </a:cubicBezTo>
                <a:cubicBezTo>
                  <a:pt x="151" y="177"/>
                  <a:pt x="151" y="177"/>
                  <a:pt x="151" y="177"/>
                </a:cubicBezTo>
                <a:cubicBezTo>
                  <a:pt x="151" y="177"/>
                  <a:pt x="156" y="180"/>
                  <a:pt x="176" y="188"/>
                </a:cubicBezTo>
                <a:cubicBezTo>
                  <a:pt x="195" y="196"/>
                  <a:pt x="190" y="190"/>
                  <a:pt x="205" y="198"/>
                </a:cubicBezTo>
                <a:cubicBezTo>
                  <a:pt x="222" y="179"/>
                  <a:pt x="232" y="155"/>
                  <a:pt x="232" y="128"/>
                </a:cubicBezTo>
                <a:cubicBezTo>
                  <a:pt x="232" y="71"/>
                  <a:pt x="185" y="24"/>
                  <a:pt x="128" y="24"/>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Title 5">
            <a:extLst>
              <a:ext uri="{FF2B5EF4-FFF2-40B4-BE49-F238E27FC236}">
                <a16:creationId xmlns:a16="http://schemas.microsoft.com/office/drawing/2014/main" id="{67D933C5-5349-4C07-BC35-B7DDED30E88D}"/>
              </a:ext>
            </a:extLst>
          </p:cNvPr>
          <p:cNvSpPr>
            <a:spLocks noGrp="1"/>
          </p:cNvSpPr>
          <p:nvPr>
            <p:ph type="title"/>
          </p:nvPr>
        </p:nvSpPr>
        <p:spPr/>
        <p:txBody>
          <a:bodyPr/>
          <a:lstStyle/>
          <a:p>
            <a:r>
              <a:rPr lang="en-US" dirty="0"/>
              <a:t>User Login to Axtria Marketing IQ™ Strat-IP </a:t>
            </a:r>
          </a:p>
        </p:txBody>
      </p:sp>
      <p:pic>
        <p:nvPicPr>
          <p:cNvPr id="5" name="Picture 4">
            <a:extLst>
              <a:ext uri="{FF2B5EF4-FFF2-40B4-BE49-F238E27FC236}">
                <a16:creationId xmlns:a16="http://schemas.microsoft.com/office/drawing/2014/main" id="{9344D19D-176B-4603-94AB-353AEE86E0BC}"/>
              </a:ext>
            </a:extLst>
          </p:cNvPr>
          <p:cNvPicPr>
            <a:picLocks noChangeAspect="1"/>
          </p:cNvPicPr>
          <p:nvPr/>
        </p:nvPicPr>
        <p:blipFill rotWithShape="1">
          <a:blip r:embed="rId3"/>
          <a:srcRect t="28889" r="50000" b="8888"/>
          <a:stretch/>
        </p:blipFill>
        <p:spPr>
          <a:xfrm>
            <a:off x="876300" y="1424940"/>
            <a:ext cx="6248400" cy="3261360"/>
          </a:xfrm>
          <a:prstGeom prst="rect">
            <a:avLst/>
          </a:prstGeom>
        </p:spPr>
      </p:pic>
    </p:spTree>
    <p:extLst>
      <p:ext uri="{BB962C8B-B14F-4D97-AF65-F5344CB8AC3E}">
        <p14:creationId xmlns:p14="http://schemas.microsoft.com/office/powerpoint/2010/main" val="3612640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83"/>
          <p:cNvSpPr>
            <a:spLocks noEditPoints="1"/>
          </p:cNvSpPr>
          <p:nvPr/>
        </p:nvSpPr>
        <p:spPr bwMode="auto">
          <a:xfrm>
            <a:off x="8915400" y="357073"/>
            <a:ext cx="331932" cy="330620"/>
          </a:xfrm>
          <a:custGeom>
            <a:avLst/>
            <a:gdLst/>
            <a:ahLst/>
            <a:cxnLst>
              <a:cxn ang="0">
                <a:pos x="128" y="256"/>
              </a:cxn>
              <a:cxn ang="0">
                <a:pos x="0" y="128"/>
              </a:cxn>
              <a:cxn ang="0">
                <a:pos x="128" y="0"/>
              </a:cxn>
              <a:cxn ang="0">
                <a:pos x="256" y="128"/>
              </a:cxn>
              <a:cxn ang="0">
                <a:pos x="128" y="256"/>
              </a:cxn>
              <a:cxn ang="0">
                <a:pos x="128" y="24"/>
              </a:cxn>
              <a:cxn ang="0">
                <a:pos x="24" y="128"/>
              </a:cxn>
              <a:cxn ang="0">
                <a:pos x="51" y="198"/>
              </a:cxn>
              <a:cxn ang="0">
                <a:pos x="80" y="188"/>
              </a:cxn>
              <a:cxn ang="0">
                <a:pos x="105" y="177"/>
              </a:cxn>
              <a:cxn ang="0">
                <a:pos x="105" y="158"/>
              </a:cxn>
              <a:cxn ang="0">
                <a:pos x="95" y="134"/>
              </a:cxn>
              <a:cxn ang="0">
                <a:pos x="89" y="125"/>
              </a:cxn>
              <a:cxn ang="0">
                <a:pos x="92" y="108"/>
              </a:cxn>
              <a:cxn ang="0">
                <a:pos x="90" y="87"/>
              </a:cxn>
              <a:cxn ang="0">
                <a:pos x="128" y="56"/>
              </a:cxn>
              <a:cxn ang="0">
                <a:pos x="166" y="87"/>
              </a:cxn>
              <a:cxn ang="0">
                <a:pos x="164" y="108"/>
              </a:cxn>
              <a:cxn ang="0">
                <a:pos x="167" y="124"/>
              </a:cxn>
              <a:cxn ang="0">
                <a:pos x="161" y="134"/>
              </a:cxn>
              <a:cxn ang="0">
                <a:pos x="151" y="158"/>
              </a:cxn>
              <a:cxn ang="0">
                <a:pos x="151" y="177"/>
              </a:cxn>
              <a:cxn ang="0">
                <a:pos x="176" y="188"/>
              </a:cxn>
              <a:cxn ang="0">
                <a:pos x="205" y="198"/>
              </a:cxn>
              <a:cxn ang="0">
                <a:pos x="232" y="128"/>
              </a:cxn>
              <a:cxn ang="0">
                <a:pos x="128" y="24"/>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55"/>
                  <a:pt x="34" y="179"/>
                  <a:pt x="51" y="198"/>
                </a:cubicBezTo>
                <a:cubicBezTo>
                  <a:pt x="66" y="190"/>
                  <a:pt x="61" y="196"/>
                  <a:pt x="80" y="188"/>
                </a:cubicBezTo>
                <a:cubicBezTo>
                  <a:pt x="100" y="180"/>
                  <a:pt x="105" y="177"/>
                  <a:pt x="105" y="177"/>
                </a:cubicBezTo>
                <a:cubicBezTo>
                  <a:pt x="105" y="158"/>
                  <a:pt x="105" y="158"/>
                  <a:pt x="105" y="158"/>
                </a:cubicBezTo>
                <a:cubicBezTo>
                  <a:pt x="105" y="158"/>
                  <a:pt x="98" y="152"/>
                  <a:pt x="95" y="134"/>
                </a:cubicBezTo>
                <a:cubicBezTo>
                  <a:pt x="91" y="136"/>
                  <a:pt x="89" y="129"/>
                  <a:pt x="89" y="125"/>
                </a:cubicBezTo>
                <a:cubicBezTo>
                  <a:pt x="89" y="120"/>
                  <a:pt x="86" y="107"/>
                  <a:pt x="92" y="108"/>
                </a:cubicBezTo>
                <a:cubicBezTo>
                  <a:pt x="91" y="99"/>
                  <a:pt x="90" y="92"/>
                  <a:pt x="90" y="87"/>
                </a:cubicBezTo>
                <a:cubicBezTo>
                  <a:pt x="92" y="73"/>
                  <a:pt x="106" y="57"/>
                  <a:pt x="128" y="56"/>
                </a:cubicBezTo>
                <a:cubicBezTo>
                  <a:pt x="154" y="57"/>
                  <a:pt x="164" y="73"/>
                  <a:pt x="166" y="87"/>
                </a:cubicBezTo>
                <a:cubicBezTo>
                  <a:pt x="166" y="92"/>
                  <a:pt x="165" y="99"/>
                  <a:pt x="164" y="108"/>
                </a:cubicBezTo>
                <a:cubicBezTo>
                  <a:pt x="170" y="107"/>
                  <a:pt x="167" y="120"/>
                  <a:pt x="167" y="124"/>
                </a:cubicBezTo>
                <a:cubicBezTo>
                  <a:pt x="167" y="129"/>
                  <a:pt x="165" y="136"/>
                  <a:pt x="161" y="134"/>
                </a:cubicBezTo>
                <a:cubicBezTo>
                  <a:pt x="158" y="152"/>
                  <a:pt x="151" y="158"/>
                  <a:pt x="151" y="158"/>
                </a:cubicBezTo>
                <a:cubicBezTo>
                  <a:pt x="151" y="177"/>
                  <a:pt x="151" y="177"/>
                  <a:pt x="151" y="177"/>
                </a:cubicBezTo>
                <a:cubicBezTo>
                  <a:pt x="151" y="177"/>
                  <a:pt x="156" y="180"/>
                  <a:pt x="176" y="188"/>
                </a:cubicBezTo>
                <a:cubicBezTo>
                  <a:pt x="195" y="196"/>
                  <a:pt x="190" y="190"/>
                  <a:pt x="205" y="198"/>
                </a:cubicBezTo>
                <a:cubicBezTo>
                  <a:pt x="222" y="179"/>
                  <a:pt x="232" y="155"/>
                  <a:pt x="232" y="128"/>
                </a:cubicBezTo>
                <a:cubicBezTo>
                  <a:pt x="232" y="71"/>
                  <a:pt x="185" y="24"/>
                  <a:pt x="128" y="24"/>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Title 5">
            <a:extLst>
              <a:ext uri="{FF2B5EF4-FFF2-40B4-BE49-F238E27FC236}">
                <a16:creationId xmlns:a16="http://schemas.microsoft.com/office/drawing/2014/main" id="{67D933C5-5349-4C07-BC35-B7DDED30E88D}"/>
              </a:ext>
            </a:extLst>
          </p:cNvPr>
          <p:cNvSpPr>
            <a:spLocks noGrp="1"/>
          </p:cNvSpPr>
          <p:nvPr>
            <p:ph type="title"/>
          </p:nvPr>
        </p:nvSpPr>
        <p:spPr/>
        <p:txBody>
          <a:bodyPr/>
          <a:lstStyle/>
          <a:p>
            <a:r>
              <a:rPr lang="en-US" dirty="0"/>
              <a:t>User Access to Axtria Marketing IQ™ Strat-IP </a:t>
            </a:r>
          </a:p>
        </p:txBody>
      </p:sp>
      <p:sp>
        <p:nvSpPr>
          <p:cNvPr id="7" name="Subtitle 6">
            <a:extLst>
              <a:ext uri="{FF2B5EF4-FFF2-40B4-BE49-F238E27FC236}">
                <a16:creationId xmlns:a16="http://schemas.microsoft.com/office/drawing/2014/main" id="{0EA43D7A-339E-4E6C-8E5E-180E515F0BCF}"/>
              </a:ext>
            </a:extLst>
          </p:cNvPr>
          <p:cNvSpPr>
            <a:spLocks noGrp="1"/>
          </p:cNvSpPr>
          <p:nvPr>
            <p:ph type="subTitle" idx="13"/>
          </p:nvPr>
        </p:nvSpPr>
        <p:spPr/>
        <p:txBody>
          <a:bodyPr/>
          <a:lstStyle/>
          <a:p>
            <a:endParaRPr lang="en-US"/>
          </a:p>
        </p:txBody>
      </p:sp>
      <p:graphicFrame>
        <p:nvGraphicFramePr>
          <p:cNvPr id="11" name="Table 10">
            <a:extLst>
              <a:ext uri="{FF2B5EF4-FFF2-40B4-BE49-F238E27FC236}">
                <a16:creationId xmlns:a16="http://schemas.microsoft.com/office/drawing/2014/main" id="{FB1D3CC3-2537-480A-AC00-7680FCE4199E}"/>
              </a:ext>
            </a:extLst>
          </p:cNvPr>
          <p:cNvGraphicFramePr>
            <a:graphicFrameLocks noGrp="1"/>
          </p:cNvGraphicFramePr>
          <p:nvPr>
            <p:extLst>
              <p:ext uri="{D42A27DB-BD31-4B8C-83A1-F6EECF244321}">
                <p14:modId xmlns:p14="http://schemas.microsoft.com/office/powerpoint/2010/main" val="4282649972"/>
              </p:ext>
            </p:extLst>
          </p:nvPr>
        </p:nvGraphicFramePr>
        <p:xfrm>
          <a:off x="5162552" y="1225838"/>
          <a:ext cx="6438899" cy="4785360"/>
        </p:xfrm>
        <a:graphic>
          <a:graphicData uri="http://schemas.openxmlformats.org/drawingml/2006/table">
            <a:tbl>
              <a:tblPr firstRow="1" bandRow="1">
                <a:tableStyleId>{5C22544A-7EE6-4342-B048-85BDC9FD1C3A}</a:tableStyleId>
              </a:tblPr>
              <a:tblGrid>
                <a:gridCol w="2743199">
                  <a:extLst>
                    <a:ext uri="{9D8B030D-6E8A-4147-A177-3AD203B41FA5}">
                      <a16:colId xmlns:a16="http://schemas.microsoft.com/office/drawing/2014/main" val="1945155748"/>
                    </a:ext>
                  </a:extLst>
                </a:gridCol>
                <a:gridCol w="1085849">
                  <a:extLst>
                    <a:ext uri="{9D8B030D-6E8A-4147-A177-3AD203B41FA5}">
                      <a16:colId xmlns:a16="http://schemas.microsoft.com/office/drawing/2014/main" val="3290927785"/>
                    </a:ext>
                  </a:extLst>
                </a:gridCol>
                <a:gridCol w="1219200">
                  <a:extLst>
                    <a:ext uri="{9D8B030D-6E8A-4147-A177-3AD203B41FA5}">
                      <a16:colId xmlns:a16="http://schemas.microsoft.com/office/drawing/2014/main" val="139525313"/>
                    </a:ext>
                  </a:extLst>
                </a:gridCol>
                <a:gridCol w="1390651">
                  <a:extLst>
                    <a:ext uri="{9D8B030D-6E8A-4147-A177-3AD203B41FA5}">
                      <a16:colId xmlns:a16="http://schemas.microsoft.com/office/drawing/2014/main" val="2684604164"/>
                    </a:ext>
                  </a:extLst>
                </a:gridCol>
              </a:tblGrid>
              <a:tr h="370840">
                <a:tc>
                  <a:txBody>
                    <a:bodyPr/>
                    <a:lstStyle/>
                    <a:p>
                      <a:r>
                        <a:rPr lang="en-US" dirty="0"/>
                        <a:t>Permission</a:t>
                      </a:r>
                    </a:p>
                  </a:txBody>
                  <a:tcPr/>
                </a:tc>
                <a:tc>
                  <a:txBody>
                    <a:bodyPr/>
                    <a:lstStyle/>
                    <a:p>
                      <a:r>
                        <a:rPr lang="en-US" dirty="0"/>
                        <a:t>Analyst</a:t>
                      </a:r>
                    </a:p>
                  </a:txBody>
                  <a:tcPr/>
                </a:tc>
                <a:tc>
                  <a:txBody>
                    <a:bodyPr/>
                    <a:lstStyle/>
                    <a:p>
                      <a:r>
                        <a:rPr lang="en-US" dirty="0"/>
                        <a:t>Planner</a:t>
                      </a:r>
                    </a:p>
                  </a:txBody>
                  <a:tcPr/>
                </a:tc>
                <a:tc>
                  <a:txBody>
                    <a:bodyPr/>
                    <a:lstStyle/>
                    <a:p>
                      <a:r>
                        <a:rPr lang="en-US" dirty="0"/>
                        <a:t>Reviewer</a:t>
                      </a:r>
                    </a:p>
                  </a:txBody>
                  <a:tcPr/>
                </a:tc>
                <a:extLst>
                  <a:ext uri="{0D108BD9-81ED-4DB2-BD59-A6C34878D82A}">
                    <a16:rowId xmlns:a16="http://schemas.microsoft.com/office/drawing/2014/main" val="1298363479"/>
                  </a:ext>
                </a:extLst>
              </a:tr>
              <a:tr h="370840">
                <a:tc gridSpan="4">
                  <a:txBody>
                    <a:bodyPr/>
                    <a:lstStyle/>
                    <a:p>
                      <a:pPr algn="ctr"/>
                      <a:r>
                        <a:rPr lang="en-US" sz="1600" b="1" dirty="0"/>
                        <a:t>Overall Features</a:t>
                      </a:r>
                    </a:p>
                  </a:txBody>
                  <a:tcPr/>
                </a:tc>
                <a:tc hMerge="1">
                  <a:txBody>
                    <a:bodyPr/>
                    <a:lstStyle/>
                    <a:p>
                      <a:endParaRPr lang="en-IN"/>
                    </a:p>
                  </a:txBody>
                  <a:tcPr/>
                </a:tc>
                <a:tc hMerge="1">
                  <a:txBody>
                    <a:bodyPr/>
                    <a:lstStyle/>
                    <a:p>
                      <a:endParaRPr lang="en-IN"/>
                    </a:p>
                  </a:txBody>
                  <a:tcPr/>
                </a:tc>
                <a:tc hMerge="1">
                  <a:txBody>
                    <a:bodyPr/>
                    <a:lstStyle/>
                    <a:p>
                      <a:pPr algn="ctr"/>
                      <a:endParaRPr lang="en-US" sz="1600" b="1" dirty="0"/>
                    </a:p>
                  </a:txBody>
                  <a:tcPr/>
                </a:tc>
                <a:extLst>
                  <a:ext uri="{0D108BD9-81ED-4DB2-BD59-A6C34878D82A}">
                    <a16:rowId xmlns:a16="http://schemas.microsoft.com/office/drawing/2014/main" val="3602950689"/>
                  </a:ext>
                </a:extLst>
              </a:tr>
              <a:tr h="370840">
                <a:tc>
                  <a:txBody>
                    <a:bodyPr/>
                    <a:lstStyle/>
                    <a:p>
                      <a:r>
                        <a:rPr lang="en-US" sz="1600" dirty="0"/>
                        <a:t>Create planning session</a:t>
                      </a:r>
                    </a:p>
                  </a:txBody>
                  <a:tcPr/>
                </a:tc>
                <a:tc>
                  <a:txBody>
                    <a:bodyPr/>
                    <a:lstStyle/>
                    <a:p>
                      <a:r>
                        <a:rPr kumimoji="0" lang="en-US" sz="1600" b="0" i="0" u="none" strike="noStrike" kern="1200" cap="none" spc="0" normalizeH="0" baseline="0" noProof="0">
                          <a:ln>
                            <a:noFill/>
                          </a:ln>
                          <a:solidFill>
                            <a:srgbClr val="716363">
                              <a:lumMod val="50000"/>
                            </a:srgbClr>
                          </a:solidFill>
                          <a:effectLst/>
                          <a:uLnTx/>
                          <a:uFillTx/>
                          <a:latin typeface="Calibri"/>
                          <a:ea typeface="+mn-ea"/>
                          <a:cs typeface="+mn-cs"/>
                        </a:rPr>
                        <a:t>Y</a:t>
                      </a:r>
                      <a:endParaRPr lang="en-US" sz="1600" dirty="0"/>
                    </a:p>
                  </a:txBody>
                  <a:tcPr/>
                </a:tc>
                <a:tc>
                  <a:txBody>
                    <a:bodyPr/>
                    <a:lstStyle/>
                    <a:p>
                      <a:r>
                        <a:rPr lang="en-US" sz="1600"/>
                        <a:t>N</a:t>
                      </a:r>
                      <a:endParaRPr lang="en-US" sz="1600" dirty="0"/>
                    </a:p>
                  </a:txBody>
                  <a:tcPr/>
                </a:tc>
                <a:tc>
                  <a:txBody>
                    <a:bodyPr/>
                    <a:lstStyle/>
                    <a:p>
                      <a:r>
                        <a:rPr kumimoji="0" lang="en-US" sz="1600" b="0" i="0" u="none" strike="noStrike" kern="1200" cap="none" spc="0" normalizeH="0" baseline="0" noProof="0">
                          <a:ln>
                            <a:noFill/>
                          </a:ln>
                          <a:solidFill>
                            <a:srgbClr val="3F3F3F"/>
                          </a:solidFill>
                          <a:effectLst/>
                          <a:uLnTx/>
                          <a:uFillTx/>
                          <a:latin typeface="Calibri"/>
                          <a:ea typeface="+mn-ea"/>
                          <a:cs typeface="+mn-cs"/>
                        </a:rPr>
                        <a:t>N</a:t>
                      </a:r>
                      <a:endParaRPr lang="en-US" sz="1600" dirty="0"/>
                    </a:p>
                  </a:txBody>
                  <a:tcPr/>
                </a:tc>
                <a:extLst>
                  <a:ext uri="{0D108BD9-81ED-4DB2-BD59-A6C34878D82A}">
                    <a16:rowId xmlns:a16="http://schemas.microsoft.com/office/drawing/2014/main" val="955533989"/>
                  </a:ext>
                </a:extLst>
              </a:tr>
              <a:tr h="127000">
                <a:tc>
                  <a:txBody>
                    <a:bodyPr/>
                    <a:lstStyle/>
                    <a:p>
                      <a:r>
                        <a:rPr lang="en-US" sz="1600" dirty="0"/>
                        <a:t>Edit Planning session</a:t>
                      </a:r>
                    </a:p>
                  </a:txBody>
                  <a:tcPr/>
                </a:tc>
                <a:tc>
                  <a:txBody>
                    <a:bodyPr/>
                    <a:lstStyle/>
                    <a:p>
                      <a:r>
                        <a:rPr kumimoji="0" lang="en-US" sz="1600" b="0" i="0" u="none" strike="noStrike" kern="1200" cap="none" spc="0" normalizeH="0" baseline="0" noProof="0">
                          <a:ln>
                            <a:noFill/>
                          </a:ln>
                          <a:solidFill>
                            <a:srgbClr val="716363">
                              <a:lumMod val="50000"/>
                            </a:srgbClr>
                          </a:solidFill>
                          <a:effectLst/>
                          <a:uLnTx/>
                          <a:uFillTx/>
                          <a:latin typeface="Calibri"/>
                          <a:ea typeface="+mn-ea"/>
                          <a:cs typeface="+mn-cs"/>
                        </a:rPr>
                        <a:t>Y</a:t>
                      </a:r>
                      <a:endParaRPr lang="en-US" sz="1600" dirty="0"/>
                    </a:p>
                  </a:txBody>
                  <a:tcPr/>
                </a:tc>
                <a:tc>
                  <a:txBody>
                    <a:bodyPr/>
                    <a:lstStyle/>
                    <a:p>
                      <a:r>
                        <a:rPr kumimoji="0" lang="en-US" sz="1600" b="0" i="0" u="none" strike="noStrike" kern="1200" cap="none" spc="0" normalizeH="0" baseline="0" noProof="0">
                          <a:ln>
                            <a:noFill/>
                          </a:ln>
                          <a:solidFill>
                            <a:srgbClr val="3F3F3F"/>
                          </a:solidFill>
                          <a:effectLst/>
                          <a:uLnTx/>
                          <a:uFillTx/>
                          <a:latin typeface="Calibri"/>
                          <a:ea typeface="+mn-ea"/>
                          <a:cs typeface="+mn-cs"/>
                        </a:rPr>
                        <a:t>N</a:t>
                      </a:r>
                      <a:endParaRPr lang="en-US" sz="1600" dirty="0"/>
                    </a:p>
                  </a:txBody>
                  <a:tcPr/>
                </a:tc>
                <a:tc>
                  <a:txBody>
                    <a:bodyPr/>
                    <a:lstStyle/>
                    <a:p>
                      <a:r>
                        <a:rPr kumimoji="0" lang="en-US" sz="1600" b="0" i="0" u="none" strike="noStrike" kern="1200" cap="none" spc="0" normalizeH="0" baseline="0" noProof="0">
                          <a:ln>
                            <a:noFill/>
                          </a:ln>
                          <a:solidFill>
                            <a:srgbClr val="3F3F3F"/>
                          </a:solidFill>
                          <a:effectLst/>
                          <a:uLnTx/>
                          <a:uFillTx/>
                          <a:latin typeface="Calibri"/>
                          <a:ea typeface="+mn-ea"/>
                          <a:cs typeface="+mn-cs"/>
                        </a:rPr>
                        <a:t>N</a:t>
                      </a:r>
                      <a:endParaRPr lang="en-US" sz="1600" dirty="0"/>
                    </a:p>
                  </a:txBody>
                  <a:tcPr/>
                </a:tc>
                <a:extLst>
                  <a:ext uri="{0D108BD9-81ED-4DB2-BD59-A6C34878D82A}">
                    <a16:rowId xmlns:a16="http://schemas.microsoft.com/office/drawing/2014/main" val="543756975"/>
                  </a:ext>
                </a:extLst>
              </a:tr>
              <a:tr h="370840">
                <a:tc>
                  <a:txBody>
                    <a:bodyPr/>
                    <a:lstStyle/>
                    <a:p>
                      <a:r>
                        <a:rPr lang="en-US" sz="1600" dirty="0"/>
                        <a:t>View planning session</a:t>
                      </a:r>
                    </a:p>
                  </a:txBody>
                  <a:tcPr/>
                </a:tc>
                <a:tc>
                  <a:txBody>
                    <a:bodyPr/>
                    <a:lstStyle/>
                    <a:p>
                      <a:r>
                        <a:rPr kumimoji="0" lang="en-US" sz="1600" b="0" i="0" u="none" strike="noStrike" kern="1200" cap="none" spc="0" normalizeH="0" baseline="0" noProof="0">
                          <a:ln>
                            <a:noFill/>
                          </a:ln>
                          <a:solidFill>
                            <a:srgbClr val="716363">
                              <a:lumMod val="50000"/>
                            </a:srgbClr>
                          </a:solidFill>
                          <a:effectLst/>
                          <a:uLnTx/>
                          <a:uFillTx/>
                          <a:latin typeface="Calibri"/>
                          <a:ea typeface="+mn-ea"/>
                          <a:cs typeface="+mn-cs"/>
                        </a:rPr>
                        <a:t>Y</a:t>
                      </a:r>
                      <a:endParaRPr lang="en-US" sz="1600" dirty="0"/>
                    </a:p>
                  </a:txBody>
                  <a:tcPr/>
                </a:tc>
                <a:tc>
                  <a:txBody>
                    <a:bodyPr/>
                    <a:lstStyle/>
                    <a:p>
                      <a:r>
                        <a:rPr kumimoji="0" lang="en-US" sz="1600" b="0" i="0" u="none" strike="noStrike" kern="1200" cap="none" spc="0" normalizeH="0" baseline="0" noProof="0" dirty="0">
                          <a:ln>
                            <a:noFill/>
                          </a:ln>
                          <a:solidFill>
                            <a:srgbClr val="3F3F3F"/>
                          </a:solidFill>
                          <a:effectLst/>
                          <a:uLnTx/>
                          <a:uFillTx/>
                          <a:latin typeface="Calibri"/>
                          <a:ea typeface="+mn-ea"/>
                          <a:cs typeface="+mn-cs"/>
                        </a:rPr>
                        <a:t>Y</a:t>
                      </a:r>
                      <a:endParaRPr lang="en-US" sz="1600" dirty="0"/>
                    </a:p>
                  </a:txBody>
                  <a:tcPr/>
                </a:tc>
                <a:tc>
                  <a:txBody>
                    <a:bodyPr/>
                    <a:lstStyle/>
                    <a:p>
                      <a:r>
                        <a:rPr kumimoji="0" lang="en-US" sz="1600" b="0" i="0" u="none" strike="noStrike" kern="1200" cap="none" spc="0" normalizeH="0" baseline="0" noProof="0" dirty="0">
                          <a:ln>
                            <a:noFill/>
                          </a:ln>
                          <a:solidFill>
                            <a:srgbClr val="3F3F3F"/>
                          </a:solidFill>
                          <a:effectLst/>
                          <a:uLnTx/>
                          <a:uFillTx/>
                          <a:latin typeface="Calibri"/>
                          <a:ea typeface="+mn-ea"/>
                          <a:cs typeface="+mn-cs"/>
                        </a:rPr>
                        <a:t>Y</a:t>
                      </a:r>
                      <a:endParaRPr lang="en-US" sz="1600" dirty="0"/>
                    </a:p>
                  </a:txBody>
                  <a:tcPr/>
                </a:tc>
                <a:extLst>
                  <a:ext uri="{0D108BD9-81ED-4DB2-BD59-A6C34878D82A}">
                    <a16:rowId xmlns:a16="http://schemas.microsoft.com/office/drawing/2014/main" val="1109892361"/>
                  </a:ext>
                </a:extLst>
              </a:tr>
              <a:tr h="370840">
                <a:tc>
                  <a:txBody>
                    <a:bodyPr/>
                    <a:lstStyle/>
                    <a:p>
                      <a:r>
                        <a:rPr lang="en-US" sz="1600" dirty="0"/>
                        <a:t>Create scenario</a:t>
                      </a:r>
                    </a:p>
                  </a:txBody>
                  <a:tcPr/>
                </a:tc>
                <a:tc>
                  <a:txBody>
                    <a:bodyPr/>
                    <a:lstStyle/>
                    <a:p>
                      <a:r>
                        <a:rPr kumimoji="0" lang="en-US" sz="1600" b="0" i="0" u="none" strike="noStrike" kern="1200" cap="none" spc="0" normalizeH="0" baseline="0" noProof="0">
                          <a:ln>
                            <a:noFill/>
                          </a:ln>
                          <a:solidFill>
                            <a:schemeClr val="tx1"/>
                          </a:solidFill>
                          <a:effectLst/>
                          <a:uLnTx/>
                          <a:uFillTx/>
                          <a:latin typeface="Calibri"/>
                          <a:ea typeface="+mn-ea"/>
                          <a:cs typeface="+mn-cs"/>
                        </a:rPr>
                        <a:t>Y</a:t>
                      </a:r>
                      <a:endParaRPr lang="en-US" sz="1600" dirty="0"/>
                    </a:p>
                  </a:txBody>
                  <a:tcPr/>
                </a:tc>
                <a:tc>
                  <a:txBody>
                    <a:bodyPr/>
                    <a:lstStyle/>
                    <a:p>
                      <a:r>
                        <a:rPr lang="en-US" sz="1600">
                          <a:solidFill>
                            <a:schemeClr val="tx1"/>
                          </a:solidFill>
                        </a:rPr>
                        <a:t>Y</a:t>
                      </a:r>
                      <a:endParaRPr lang="en-US" sz="1600" dirty="0"/>
                    </a:p>
                  </a:txBody>
                  <a:tcPr/>
                </a:tc>
                <a:tc>
                  <a:txBody>
                    <a:bodyPr/>
                    <a:lstStyle/>
                    <a:p>
                      <a:r>
                        <a:rPr kumimoji="0" lang="en-US" sz="1600" b="0" i="0" u="none" strike="noStrike" kern="1200" cap="none" spc="0" normalizeH="0" baseline="0" noProof="0">
                          <a:ln>
                            <a:noFill/>
                          </a:ln>
                          <a:solidFill>
                            <a:srgbClr val="3F3F3F"/>
                          </a:solidFill>
                          <a:effectLst/>
                          <a:uLnTx/>
                          <a:uFillTx/>
                          <a:latin typeface="Calibri"/>
                          <a:ea typeface="+mn-ea"/>
                          <a:cs typeface="+mn-cs"/>
                        </a:rPr>
                        <a:t>N</a:t>
                      </a:r>
                      <a:endParaRPr lang="en-US" sz="1600" dirty="0"/>
                    </a:p>
                  </a:txBody>
                  <a:tcPr/>
                </a:tc>
                <a:extLst>
                  <a:ext uri="{0D108BD9-81ED-4DB2-BD59-A6C34878D82A}">
                    <a16:rowId xmlns:a16="http://schemas.microsoft.com/office/drawing/2014/main" val="4203405249"/>
                  </a:ext>
                </a:extLst>
              </a:tr>
              <a:tr h="370840">
                <a:tc>
                  <a:txBody>
                    <a:bodyPr/>
                    <a:lstStyle/>
                    <a:p>
                      <a:r>
                        <a:rPr lang="en-US" sz="1600" dirty="0"/>
                        <a:t>Edit scenario</a:t>
                      </a:r>
                    </a:p>
                  </a:txBody>
                  <a:tcPr/>
                </a:tc>
                <a:tc>
                  <a:txBody>
                    <a:bodyPr/>
                    <a:lstStyle/>
                    <a:p>
                      <a:r>
                        <a:rPr kumimoji="0" lang="en-US" sz="1600" b="0" i="0" u="none" strike="noStrike" kern="1200" cap="none" spc="0" normalizeH="0" baseline="0" noProof="0">
                          <a:ln>
                            <a:noFill/>
                          </a:ln>
                          <a:solidFill>
                            <a:srgbClr val="716363">
                              <a:lumMod val="50000"/>
                            </a:srgbClr>
                          </a:solidFill>
                          <a:effectLst/>
                          <a:uLnTx/>
                          <a:uFillTx/>
                          <a:latin typeface="Calibri"/>
                          <a:ea typeface="+mn-ea"/>
                          <a:cs typeface="+mn-cs"/>
                        </a:rPr>
                        <a:t>Y</a:t>
                      </a:r>
                      <a:endParaRPr lang="en-US" sz="1600" dirty="0"/>
                    </a:p>
                  </a:txBody>
                  <a:tcPr/>
                </a:tc>
                <a:tc>
                  <a:txBody>
                    <a:bodyPr/>
                    <a:lstStyle/>
                    <a:p>
                      <a:r>
                        <a:rPr kumimoji="0" lang="en-US" sz="1600" b="0" i="0" u="none" strike="noStrike" kern="1200" cap="none" spc="0" normalizeH="0" baseline="0" noProof="0">
                          <a:ln>
                            <a:noFill/>
                          </a:ln>
                          <a:solidFill>
                            <a:srgbClr val="3F3F3F"/>
                          </a:solidFill>
                          <a:effectLst/>
                          <a:uLnTx/>
                          <a:uFillTx/>
                          <a:latin typeface="Calibri"/>
                          <a:ea typeface="+mn-ea"/>
                          <a:cs typeface="+mn-cs"/>
                        </a:rPr>
                        <a:t>Y</a:t>
                      </a:r>
                      <a:endParaRPr lang="en-US" sz="1600" dirty="0"/>
                    </a:p>
                  </a:txBody>
                  <a:tcPr/>
                </a:tc>
                <a:tc>
                  <a:txBody>
                    <a:bodyPr/>
                    <a:lstStyle/>
                    <a:p>
                      <a:r>
                        <a:rPr kumimoji="0" lang="en-US" sz="1600" b="0" i="0" u="none" strike="noStrike" kern="1200" cap="none" spc="0" normalizeH="0" baseline="0" noProof="0">
                          <a:ln>
                            <a:noFill/>
                          </a:ln>
                          <a:solidFill>
                            <a:srgbClr val="3F3F3F"/>
                          </a:solidFill>
                          <a:effectLst/>
                          <a:uLnTx/>
                          <a:uFillTx/>
                          <a:latin typeface="Calibri"/>
                          <a:ea typeface="+mn-ea"/>
                          <a:cs typeface="+mn-cs"/>
                        </a:rPr>
                        <a:t>N</a:t>
                      </a:r>
                      <a:endParaRPr lang="en-US" sz="1600" dirty="0"/>
                    </a:p>
                  </a:txBody>
                  <a:tcPr/>
                </a:tc>
                <a:extLst>
                  <a:ext uri="{0D108BD9-81ED-4DB2-BD59-A6C34878D82A}">
                    <a16:rowId xmlns:a16="http://schemas.microsoft.com/office/drawing/2014/main" val="1436726359"/>
                  </a:ext>
                </a:extLst>
              </a:tr>
              <a:tr h="370840">
                <a:tc>
                  <a:txBody>
                    <a:bodyPr/>
                    <a:lstStyle/>
                    <a:p>
                      <a:r>
                        <a:rPr lang="en-US" sz="1600" dirty="0"/>
                        <a:t>View scenario</a:t>
                      </a:r>
                    </a:p>
                  </a:txBody>
                  <a:tcPr/>
                </a:tc>
                <a:tc>
                  <a:txBody>
                    <a:bodyPr/>
                    <a:lstStyle/>
                    <a:p>
                      <a:r>
                        <a:rPr kumimoji="0" lang="en-US" sz="1600" b="0" i="0" u="none" strike="noStrike" kern="1200" cap="none" spc="0" normalizeH="0" baseline="0" noProof="0">
                          <a:ln>
                            <a:noFill/>
                          </a:ln>
                          <a:solidFill>
                            <a:srgbClr val="716363">
                              <a:lumMod val="50000"/>
                            </a:srgbClr>
                          </a:solidFill>
                          <a:effectLst/>
                          <a:uLnTx/>
                          <a:uFillTx/>
                          <a:latin typeface="Calibri"/>
                          <a:ea typeface="+mn-ea"/>
                          <a:cs typeface="+mn-cs"/>
                        </a:rPr>
                        <a:t>Y</a:t>
                      </a:r>
                      <a:endParaRPr lang="en-US" sz="1600" dirty="0"/>
                    </a:p>
                  </a:txBody>
                  <a:tcPr/>
                </a:tc>
                <a:tc>
                  <a:txBody>
                    <a:bodyPr/>
                    <a:lstStyle/>
                    <a:p>
                      <a:r>
                        <a:rPr kumimoji="0" lang="en-US" sz="1600" b="0" i="0" u="none" strike="noStrike" kern="1200" cap="none" spc="0" normalizeH="0" baseline="0" noProof="0" dirty="0">
                          <a:ln>
                            <a:noFill/>
                          </a:ln>
                          <a:solidFill>
                            <a:srgbClr val="3F3F3F"/>
                          </a:solidFill>
                          <a:effectLst/>
                          <a:uLnTx/>
                          <a:uFillTx/>
                          <a:latin typeface="Calibri"/>
                          <a:ea typeface="+mn-ea"/>
                          <a:cs typeface="+mn-cs"/>
                        </a:rPr>
                        <a:t>Y</a:t>
                      </a:r>
                      <a:endParaRPr lang="en-US" sz="1600" dirty="0"/>
                    </a:p>
                  </a:txBody>
                  <a:tcPr/>
                </a:tc>
                <a:tc>
                  <a:txBody>
                    <a:bodyPr/>
                    <a:lstStyle/>
                    <a:p>
                      <a:r>
                        <a:rPr kumimoji="0" lang="en-US" sz="1600" b="0" i="0" u="none" strike="noStrike" kern="1200" cap="none" spc="0" normalizeH="0" baseline="0" noProof="0" dirty="0">
                          <a:ln>
                            <a:noFill/>
                          </a:ln>
                          <a:solidFill>
                            <a:srgbClr val="3F3F3F"/>
                          </a:solidFill>
                          <a:effectLst/>
                          <a:uLnTx/>
                          <a:uFillTx/>
                          <a:latin typeface="Calibri"/>
                          <a:ea typeface="+mn-ea"/>
                          <a:cs typeface="+mn-cs"/>
                        </a:rPr>
                        <a:t>Y</a:t>
                      </a:r>
                      <a:endParaRPr lang="en-US" sz="1600" dirty="0"/>
                    </a:p>
                  </a:txBody>
                  <a:tcPr/>
                </a:tc>
                <a:extLst>
                  <a:ext uri="{0D108BD9-81ED-4DB2-BD59-A6C34878D82A}">
                    <a16:rowId xmlns:a16="http://schemas.microsoft.com/office/drawing/2014/main" val="866483581"/>
                  </a:ext>
                </a:extLst>
              </a:tr>
              <a:tr h="370840">
                <a:tc>
                  <a:txBody>
                    <a:bodyPr/>
                    <a:lstStyle/>
                    <a:p>
                      <a:r>
                        <a:rPr lang="en-US" sz="1600" dirty="0"/>
                        <a:t>Visualization</a:t>
                      </a:r>
                    </a:p>
                  </a:txBody>
                  <a:tcPr/>
                </a:tc>
                <a:tc>
                  <a:txBody>
                    <a:bodyPr/>
                    <a:lstStyle/>
                    <a:p>
                      <a:r>
                        <a:rPr kumimoji="0" lang="en-US" sz="1600" b="0" i="0" u="none" strike="noStrike" kern="1200" cap="none" spc="0" normalizeH="0" baseline="0" noProof="0" dirty="0">
                          <a:ln>
                            <a:noFill/>
                          </a:ln>
                          <a:solidFill>
                            <a:srgbClr val="716363">
                              <a:lumMod val="50000"/>
                            </a:srgbClr>
                          </a:solidFill>
                          <a:effectLst/>
                          <a:uLnTx/>
                          <a:uFillTx/>
                          <a:latin typeface="Calibri"/>
                          <a:ea typeface="+mn-ea"/>
                          <a:cs typeface="+mn-cs"/>
                        </a:rPr>
                        <a:t>Y</a:t>
                      </a:r>
                      <a:endParaRPr lang="en-US" sz="1600" dirty="0"/>
                    </a:p>
                  </a:txBody>
                  <a:tcPr/>
                </a:tc>
                <a:tc>
                  <a:txBody>
                    <a:bodyPr/>
                    <a:lstStyle/>
                    <a:p>
                      <a:r>
                        <a:rPr kumimoji="0" lang="en-US" sz="1600" b="0" i="0" u="none" strike="noStrike" kern="1200" cap="none" spc="0" normalizeH="0" baseline="0" noProof="0" dirty="0">
                          <a:ln>
                            <a:noFill/>
                          </a:ln>
                          <a:solidFill>
                            <a:srgbClr val="3F3F3F"/>
                          </a:solidFill>
                          <a:effectLst/>
                          <a:uLnTx/>
                          <a:uFillTx/>
                          <a:latin typeface="Calibri"/>
                          <a:ea typeface="+mn-ea"/>
                          <a:cs typeface="+mn-cs"/>
                        </a:rPr>
                        <a:t>Y</a:t>
                      </a:r>
                      <a:endParaRPr lang="en-US" sz="1600" dirty="0"/>
                    </a:p>
                  </a:txBody>
                  <a:tcPr/>
                </a:tc>
                <a:tc>
                  <a:txBody>
                    <a:bodyPr/>
                    <a:lstStyle/>
                    <a:p>
                      <a:r>
                        <a:rPr lang="en-US" sz="1600" dirty="0"/>
                        <a:t>Y</a:t>
                      </a:r>
                    </a:p>
                  </a:txBody>
                  <a:tcPr/>
                </a:tc>
                <a:extLst>
                  <a:ext uri="{0D108BD9-81ED-4DB2-BD59-A6C34878D82A}">
                    <a16:rowId xmlns:a16="http://schemas.microsoft.com/office/drawing/2014/main" val="2164494781"/>
                  </a:ext>
                </a:extLst>
              </a:tr>
              <a:tr h="370840">
                <a:tc gridSpan="4">
                  <a:txBody>
                    <a:bodyPr/>
                    <a:lstStyle/>
                    <a:p>
                      <a:pPr algn="ctr"/>
                      <a:r>
                        <a:rPr lang="en-US" sz="1600" b="1" dirty="0"/>
                        <a:t>Collaboration</a:t>
                      </a:r>
                    </a:p>
                  </a:txBody>
                  <a:tcPr/>
                </a:tc>
                <a:tc hMerge="1">
                  <a:txBody>
                    <a:bodyPr/>
                    <a:lstStyle/>
                    <a:p>
                      <a:endParaRPr lang="en-IN"/>
                    </a:p>
                  </a:txBody>
                  <a:tcPr/>
                </a:tc>
                <a:tc hMerge="1">
                  <a:txBody>
                    <a:bodyPr/>
                    <a:lstStyle/>
                    <a:p>
                      <a:endParaRPr lang="en-IN"/>
                    </a:p>
                  </a:txBody>
                  <a:tcPr/>
                </a:tc>
                <a:tc hMerge="1">
                  <a:txBody>
                    <a:bodyPr/>
                    <a:lstStyle/>
                    <a:p>
                      <a:pPr algn="ctr"/>
                      <a:endParaRPr lang="en-US" sz="1600" b="1" dirty="0"/>
                    </a:p>
                  </a:txBody>
                  <a:tcPr/>
                </a:tc>
                <a:extLst>
                  <a:ext uri="{0D108BD9-81ED-4DB2-BD59-A6C34878D82A}">
                    <a16:rowId xmlns:a16="http://schemas.microsoft.com/office/drawing/2014/main" val="2378408557"/>
                  </a:ext>
                </a:extLst>
              </a:tr>
              <a:tr h="370840">
                <a:tc>
                  <a:txBody>
                    <a:bodyPr/>
                    <a:lstStyle/>
                    <a:p>
                      <a:r>
                        <a:rPr lang="en-US" sz="1600" dirty="0"/>
                        <a:t>Share planning session</a:t>
                      </a:r>
                    </a:p>
                  </a:txBody>
                  <a:tcPr/>
                </a:tc>
                <a:tc>
                  <a:txBody>
                    <a:bodyPr/>
                    <a:lstStyle/>
                    <a:p>
                      <a:r>
                        <a:rPr kumimoji="0" lang="en-US" sz="1600" b="0" i="0" u="none" strike="noStrike" kern="1200" cap="none" spc="0" normalizeH="0" baseline="0" noProof="0">
                          <a:ln>
                            <a:noFill/>
                          </a:ln>
                          <a:solidFill>
                            <a:srgbClr val="716363">
                              <a:lumMod val="50000"/>
                            </a:srgbClr>
                          </a:solidFill>
                          <a:effectLst/>
                          <a:uLnTx/>
                          <a:uFillTx/>
                          <a:latin typeface="Calibri"/>
                          <a:ea typeface="+mn-ea"/>
                          <a:cs typeface="+mn-cs"/>
                        </a:rPr>
                        <a:t>Y</a:t>
                      </a:r>
                      <a:endParaRPr lang="en-US" sz="1600" dirty="0"/>
                    </a:p>
                  </a:txBody>
                  <a:tcPr/>
                </a:tc>
                <a:tc>
                  <a:txBody>
                    <a:bodyPr/>
                    <a:lstStyle/>
                    <a:p>
                      <a:r>
                        <a:rPr kumimoji="0" lang="en-US" sz="1600" b="0" i="0" u="none" strike="noStrike" kern="1200" cap="none" spc="0" normalizeH="0" baseline="0" noProof="0">
                          <a:ln>
                            <a:noFill/>
                          </a:ln>
                          <a:solidFill>
                            <a:srgbClr val="3F3F3F"/>
                          </a:solidFill>
                          <a:effectLst/>
                          <a:uLnTx/>
                          <a:uFillTx/>
                          <a:latin typeface="Calibri"/>
                          <a:ea typeface="+mn-ea"/>
                          <a:cs typeface="+mn-cs"/>
                        </a:rPr>
                        <a:t>N</a:t>
                      </a:r>
                      <a:endParaRPr lang="en-US" sz="1600" dirty="0"/>
                    </a:p>
                  </a:txBody>
                  <a:tcPr/>
                </a:tc>
                <a:tc>
                  <a:txBody>
                    <a:bodyPr/>
                    <a:lstStyle/>
                    <a:p>
                      <a:r>
                        <a:rPr kumimoji="0" lang="en-US" sz="1600" b="0" i="0" u="none" strike="noStrike" kern="1200" cap="none" spc="0" normalizeH="0" baseline="0" noProof="0">
                          <a:ln>
                            <a:noFill/>
                          </a:ln>
                          <a:solidFill>
                            <a:srgbClr val="3F3F3F"/>
                          </a:solidFill>
                          <a:effectLst/>
                          <a:uLnTx/>
                          <a:uFillTx/>
                          <a:latin typeface="Calibri"/>
                          <a:ea typeface="+mn-ea"/>
                          <a:cs typeface="+mn-cs"/>
                        </a:rPr>
                        <a:t>N</a:t>
                      </a:r>
                      <a:endParaRPr lang="en-US" sz="1600" dirty="0"/>
                    </a:p>
                  </a:txBody>
                  <a:tcPr/>
                </a:tc>
                <a:extLst>
                  <a:ext uri="{0D108BD9-81ED-4DB2-BD59-A6C34878D82A}">
                    <a16:rowId xmlns:a16="http://schemas.microsoft.com/office/drawing/2014/main" val="1524519930"/>
                  </a:ext>
                </a:extLst>
              </a:tr>
              <a:tr h="370840">
                <a:tc>
                  <a:txBody>
                    <a:bodyPr/>
                    <a:lstStyle/>
                    <a:p>
                      <a:r>
                        <a:rPr lang="en-US" sz="1600" dirty="0"/>
                        <a:t>Collaborate scenario creation</a:t>
                      </a:r>
                    </a:p>
                  </a:txBody>
                  <a:tcPr/>
                </a:tc>
                <a:tc>
                  <a:txBody>
                    <a:bodyPr/>
                    <a:lstStyle/>
                    <a:p>
                      <a:r>
                        <a:rPr kumimoji="0" lang="en-US" sz="1600" b="0" i="0" u="none" strike="noStrike" kern="1200" cap="none" spc="0" normalizeH="0" baseline="0" noProof="0">
                          <a:ln>
                            <a:noFill/>
                          </a:ln>
                          <a:solidFill>
                            <a:srgbClr val="716363">
                              <a:lumMod val="50000"/>
                            </a:srgbClr>
                          </a:solidFill>
                          <a:effectLst/>
                          <a:uLnTx/>
                          <a:uFillTx/>
                          <a:latin typeface="Calibri"/>
                          <a:ea typeface="+mn-ea"/>
                          <a:cs typeface="+mn-cs"/>
                        </a:rPr>
                        <a:t>Y</a:t>
                      </a:r>
                      <a:endParaRPr lang="en-US" sz="1600" dirty="0"/>
                    </a:p>
                  </a:txBody>
                  <a:tcPr/>
                </a:tc>
                <a:tc>
                  <a:txBody>
                    <a:bodyPr/>
                    <a:lstStyle/>
                    <a:p>
                      <a:r>
                        <a:rPr kumimoji="0" lang="en-US" sz="1600" b="0" i="0" u="none" strike="noStrike" kern="1200" cap="none" spc="0" normalizeH="0" baseline="0" noProof="0">
                          <a:ln>
                            <a:noFill/>
                          </a:ln>
                          <a:solidFill>
                            <a:srgbClr val="3F3F3F"/>
                          </a:solidFill>
                          <a:effectLst/>
                          <a:uLnTx/>
                          <a:uFillTx/>
                          <a:latin typeface="Calibri"/>
                          <a:ea typeface="+mn-ea"/>
                          <a:cs typeface="+mn-cs"/>
                        </a:rPr>
                        <a:t>Y</a:t>
                      </a:r>
                      <a:endParaRPr lang="en-US" sz="1600" dirty="0"/>
                    </a:p>
                  </a:txBody>
                  <a:tcPr/>
                </a:tc>
                <a:tc>
                  <a:txBody>
                    <a:bodyPr/>
                    <a:lstStyle/>
                    <a:p>
                      <a:r>
                        <a:rPr kumimoji="0" lang="en-US" sz="1600" b="0" i="0" u="none" strike="noStrike" kern="1200" cap="none" spc="0" normalizeH="0" baseline="0" noProof="0">
                          <a:ln>
                            <a:noFill/>
                          </a:ln>
                          <a:solidFill>
                            <a:srgbClr val="3F3F3F"/>
                          </a:solidFill>
                          <a:effectLst/>
                          <a:uLnTx/>
                          <a:uFillTx/>
                          <a:latin typeface="Calibri"/>
                          <a:ea typeface="+mn-ea"/>
                          <a:cs typeface="+mn-cs"/>
                        </a:rPr>
                        <a:t>N</a:t>
                      </a:r>
                      <a:endParaRPr lang="en-US" sz="1600" dirty="0"/>
                    </a:p>
                  </a:txBody>
                  <a:tcPr/>
                </a:tc>
                <a:extLst>
                  <a:ext uri="{0D108BD9-81ED-4DB2-BD59-A6C34878D82A}">
                    <a16:rowId xmlns:a16="http://schemas.microsoft.com/office/drawing/2014/main" val="1331155185"/>
                  </a:ext>
                </a:extLst>
              </a:tr>
              <a:tr h="370840">
                <a:tc>
                  <a:txBody>
                    <a:bodyPr/>
                    <a:lstStyle/>
                    <a:p>
                      <a:r>
                        <a:rPr lang="en-US" sz="1600" dirty="0"/>
                        <a:t>Share scenario</a:t>
                      </a:r>
                    </a:p>
                  </a:txBody>
                  <a:tcPr/>
                </a:tc>
                <a:tc>
                  <a:txBody>
                    <a:bodyPr/>
                    <a:lstStyle/>
                    <a:p>
                      <a:r>
                        <a:rPr kumimoji="0" lang="en-US" sz="1600" b="0" i="0" u="none" strike="noStrike" kern="1200" cap="none" spc="0" normalizeH="0" baseline="0" noProof="0" dirty="0">
                          <a:ln>
                            <a:noFill/>
                          </a:ln>
                          <a:solidFill>
                            <a:srgbClr val="716363">
                              <a:lumMod val="50000"/>
                            </a:srgbClr>
                          </a:solidFill>
                          <a:effectLst/>
                          <a:uLnTx/>
                          <a:uFillTx/>
                          <a:latin typeface="Calibri"/>
                          <a:ea typeface="+mn-ea"/>
                          <a:cs typeface="+mn-cs"/>
                        </a:rPr>
                        <a:t>Y</a:t>
                      </a:r>
                      <a:endParaRPr lang="en-US" sz="1600" dirty="0"/>
                    </a:p>
                  </a:txBody>
                  <a:tcPr/>
                </a:tc>
                <a:tc>
                  <a:txBody>
                    <a:bodyPr/>
                    <a:lstStyle/>
                    <a:p>
                      <a:r>
                        <a:rPr kumimoji="0" lang="en-US" sz="1600" b="0" i="0" u="none" strike="noStrike" kern="1200" cap="none" spc="0" normalizeH="0" baseline="0" noProof="0" dirty="0">
                          <a:ln>
                            <a:noFill/>
                          </a:ln>
                          <a:solidFill>
                            <a:srgbClr val="3F3F3F"/>
                          </a:solidFill>
                          <a:effectLst/>
                          <a:uLnTx/>
                          <a:uFillTx/>
                          <a:latin typeface="Calibri"/>
                          <a:ea typeface="+mn-ea"/>
                          <a:cs typeface="+mn-cs"/>
                        </a:rPr>
                        <a:t>Y</a:t>
                      </a:r>
                      <a:endParaRPr lang="en-US" sz="1600" dirty="0"/>
                    </a:p>
                  </a:txBody>
                  <a:tcPr/>
                </a:tc>
                <a:tc>
                  <a:txBody>
                    <a:bodyPr/>
                    <a:lstStyle/>
                    <a:p>
                      <a:r>
                        <a:rPr kumimoji="0" lang="en-US" sz="1600" b="0" i="0" u="none" strike="noStrike" kern="1200" cap="none" spc="0" normalizeH="0" baseline="0" noProof="0" dirty="0">
                          <a:ln>
                            <a:noFill/>
                          </a:ln>
                          <a:solidFill>
                            <a:srgbClr val="3F3F3F"/>
                          </a:solidFill>
                          <a:effectLst/>
                          <a:uLnTx/>
                          <a:uFillTx/>
                          <a:latin typeface="Calibri"/>
                          <a:ea typeface="+mn-ea"/>
                          <a:cs typeface="+mn-cs"/>
                        </a:rPr>
                        <a:t>N</a:t>
                      </a:r>
                      <a:endParaRPr lang="en-US" sz="1600" dirty="0"/>
                    </a:p>
                  </a:txBody>
                  <a:tcPr/>
                </a:tc>
                <a:extLst>
                  <a:ext uri="{0D108BD9-81ED-4DB2-BD59-A6C34878D82A}">
                    <a16:rowId xmlns:a16="http://schemas.microsoft.com/office/drawing/2014/main" val="3380334773"/>
                  </a:ext>
                </a:extLst>
              </a:tr>
            </a:tbl>
          </a:graphicData>
        </a:graphic>
      </p:graphicFrame>
      <p:sp>
        <p:nvSpPr>
          <p:cNvPr id="2" name="Rectangle 1">
            <a:extLst>
              <a:ext uri="{FF2B5EF4-FFF2-40B4-BE49-F238E27FC236}">
                <a16:creationId xmlns:a16="http://schemas.microsoft.com/office/drawing/2014/main" id="{15FD3AAB-AB37-4A0C-9635-0C1316CCD296}"/>
              </a:ext>
            </a:extLst>
          </p:cNvPr>
          <p:cNvSpPr/>
          <p:nvPr/>
        </p:nvSpPr>
        <p:spPr>
          <a:xfrm>
            <a:off x="723900" y="2247900"/>
            <a:ext cx="4191000" cy="2554545"/>
          </a:xfrm>
          <a:prstGeom prst="rect">
            <a:avLst/>
          </a:prstGeom>
        </p:spPr>
        <p:txBody>
          <a:bodyPr wrap="square">
            <a:spAutoFit/>
          </a:bodyPr>
          <a:lstStyle/>
          <a:p>
            <a:r>
              <a:rPr lang="en-IN" sz="1600" b="1" u="sng" dirty="0">
                <a:latin typeface="Calibri" panose="020F0502020204030204" pitchFamily="34" charset="0"/>
                <a:ea typeface="Calibri" panose="020F0502020204030204" pitchFamily="34" charset="0"/>
                <a:cs typeface="Times New Roman" panose="02020603050405020304" pitchFamily="18" charset="0"/>
              </a:rPr>
              <a:t>Understanding of User Profiles:</a:t>
            </a:r>
          </a:p>
          <a:p>
            <a:pPr marL="342900" indent="-342900">
              <a:buFont typeface="+mj-lt"/>
              <a:buAutoNum type="alphaLcParenR"/>
            </a:pP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lphaLcParenR"/>
            </a:pPr>
            <a:r>
              <a:rPr lang="en-IN" sz="1600" b="1" dirty="0">
                <a:latin typeface="Calibri" panose="020F0502020204030204" pitchFamily="34" charset="0"/>
                <a:ea typeface="Calibri" panose="020F0502020204030204" pitchFamily="34" charset="0"/>
                <a:cs typeface="Times New Roman" panose="02020603050405020304" pitchFamily="18" charset="0"/>
              </a:rPr>
              <a:t>Analyst: </a:t>
            </a:r>
            <a:r>
              <a:rPr lang="en-IN" sz="1600" dirty="0">
                <a:latin typeface="Calibri" panose="020F0502020204030204" pitchFamily="34" charset="0"/>
                <a:ea typeface="Calibri" panose="020F0502020204030204" pitchFamily="34" charset="0"/>
                <a:cs typeface="Times New Roman" panose="02020603050405020304" pitchFamily="18" charset="0"/>
              </a:rPr>
              <a:t>Can create Planning Sessions and perform advanced analytics functions</a:t>
            </a:r>
          </a:p>
          <a:p>
            <a:pPr marL="342900" indent="-342900">
              <a:buFont typeface="+mj-lt"/>
              <a:buAutoNum type="alphaLcParenR"/>
            </a:pP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lphaLcParenR"/>
            </a:pPr>
            <a:r>
              <a:rPr lang="en-IN" sz="1600" b="1" dirty="0">
                <a:latin typeface="Calibri" panose="020F0502020204030204" pitchFamily="34" charset="0"/>
                <a:ea typeface="Calibri" panose="020F0502020204030204" pitchFamily="34" charset="0"/>
                <a:cs typeface="Times New Roman" panose="02020603050405020304" pitchFamily="18" charset="0"/>
              </a:rPr>
              <a:t>Scenario Planner: </a:t>
            </a:r>
            <a:r>
              <a:rPr lang="en-IN" sz="1600" dirty="0">
                <a:latin typeface="Calibri" panose="020F0502020204030204" pitchFamily="34" charset="0"/>
                <a:ea typeface="Calibri" panose="020F0502020204030204" pitchFamily="34" charset="0"/>
                <a:cs typeface="Times New Roman" panose="02020603050405020304" pitchFamily="18" charset="0"/>
              </a:rPr>
              <a:t>Can create new scenarios and modify shared scenarios </a:t>
            </a:r>
          </a:p>
          <a:p>
            <a:pPr marL="342900" indent="-342900">
              <a:buFont typeface="+mj-lt"/>
              <a:buAutoNum type="alphaLcParenR"/>
            </a:pP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mj-lt"/>
              <a:buAutoNum type="alphaLcParenR"/>
            </a:pPr>
            <a:r>
              <a:rPr lang="en-IN" sz="1600" b="1" dirty="0">
                <a:latin typeface="Calibri" panose="020F0502020204030204" pitchFamily="34" charset="0"/>
                <a:ea typeface="Calibri" panose="020F0502020204030204" pitchFamily="34" charset="0"/>
                <a:cs typeface="Times New Roman" panose="02020603050405020304" pitchFamily="18" charset="0"/>
              </a:rPr>
              <a:t>Reviewer: </a:t>
            </a:r>
            <a:r>
              <a:rPr lang="en-IN" sz="1600" dirty="0">
                <a:latin typeface="Calibri" panose="020F0502020204030204" pitchFamily="34" charset="0"/>
                <a:ea typeface="Calibri" panose="020F0502020204030204" pitchFamily="34" charset="0"/>
                <a:cs typeface="Times New Roman" panose="02020603050405020304" pitchFamily="18" charset="0"/>
              </a:rPr>
              <a:t>Can only review the previously generated and shared scenarios.</a:t>
            </a:r>
            <a:endParaRPr lang="en-IN" sz="1600" dirty="0"/>
          </a:p>
        </p:txBody>
      </p:sp>
    </p:spTree>
    <p:extLst>
      <p:ext uri="{BB962C8B-B14F-4D97-AF65-F5344CB8AC3E}">
        <p14:creationId xmlns:p14="http://schemas.microsoft.com/office/powerpoint/2010/main" val="1935236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p:txBody>
          <a:bodyPr/>
          <a:lstStyle/>
          <a:p>
            <a:r>
              <a:rPr lang="en-US" dirty="0"/>
              <a:t>Select the Strat-IP App to launch the planning sessions view</a:t>
            </a:r>
          </a:p>
        </p:txBody>
      </p:sp>
      <p:pic>
        <p:nvPicPr>
          <p:cNvPr id="30" name="Picture 29"/>
          <p:cNvPicPr>
            <a:picLocks noChangeAspect="1"/>
          </p:cNvPicPr>
          <p:nvPr/>
        </p:nvPicPr>
        <p:blipFill>
          <a:blip r:embed="rId2"/>
          <a:stretch>
            <a:fillRect/>
          </a:stretch>
        </p:blipFill>
        <p:spPr>
          <a:xfrm>
            <a:off x="571500" y="1219200"/>
            <a:ext cx="6869621" cy="5029200"/>
          </a:xfrm>
          <a:prstGeom prst="rect">
            <a:avLst/>
          </a:prstGeom>
        </p:spPr>
      </p:pic>
      <p:sp>
        <p:nvSpPr>
          <p:cNvPr id="2" name="Rectangle 1"/>
          <p:cNvSpPr/>
          <p:nvPr/>
        </p:nvSpPr>
        <p:spPr>
          <a:xfrm>
            <a:off x="7543800" y="1397663"/>
            <a:ext cx="4076700" cy="47364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08000" rtlCol="0" anchor="t"/>
          <a:lstStyle/>
          <a:p>
            <a:pPr marL="222250" indent="-222250">
              <a:spcAft>
                <a:spcPts val="600"/>
              </a:spcAft>
              <a:buFont typeface="+mj-lt"/>
              <a:buAutoNum type="arabicPeriod"/>
            </a:pPr>
            <a:r>
              <a:rPr lang="en-US" sz="1200" dirty="0">
                <a:solidFill>
                  <a:schemeClr val="accent4"/>
                </a:solidFill>
              </a:rPr>
              <a:t>After logging in, select the Strat-IP App which will  take the user to the home screen with Planning Scenario.</a:t>
            </a:r>
          </a:p>
          <a:p>
            <a:endParaRPr lang="en-US" sz="1200" dirty="0">
              <a:solidFill>
                <a:schemeClr val="accent4"/>
              </a:solidFill>
            </a:endParaRPr>
          </a:p>
        </p:txBody>
      </p:sp>
      <p:sp>
        <p:nvSpPr>
          <p:cNvPr id="33" name="Rectangle 32"/>
          <p:cNvSpPr/>
          <p:nvPr/>
        </p:nvSpPr>
        <p:spPr>
          <a:xfrm>
            <a:off x="7543800" y="1028325"/>
            <a:ext cx="4076700" cy="381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r>
              <a:rPr lang="en-US" sz="1400" dirty="0"/>
              <a:t>INSTRUCTIONS</a:t>
            </a:r>
          </a:p>
        </p:txBody>
      </p:sp>
      <p:sp>
        <p:nvSpPr>
          <p:cNvPr id="35" name="Freeform 42"/>
          <p:cNvSpPr>
            <a:spLocks noEditPoints="1"/>
          </p:cNvSpPr>
          <p:nvPr/>
        </p:nvSpPr>
        <p:spPr bwMode="auto">
          <a:xfrm>
            <a:off x="7673552" y="1130588"/>
            <a:ext cx="278661" cy="164812"/>
          </a:xfrm>
          <a:custGeom>
            <a:avLst/>
            <a:gdLst/>
            <a:ahLst/>
            <a:cxnLst>
              <a:cxn ang="0">
                <a:pos x="244" y="88"/>
              </a:cxn>
              <a:cxn ang="0">
                <a:pos x="84" y="88"/>
              </a:cxn>
              <a:cxn ang="0">
                <a:pos x="72" y="76"/>
              </a:cxn>
              <a:cxn ang="0">
                <a:pos x="84" y="64"/>
              </a:cxn>
              <a:cxn ang="0">
                <a:pos x="84" y="64"/>
              </a:cxn>
              <a:cxn ang="0">
                <a:pos x="244" y="64"/>
              </a:cxn>
              <a:cxn ang="0">
                <a:pos x="256" y="76"/>
              </a:cxn>
              <a:cxn ang="0">
                <a:pos x="244" y="88"/>
              </a:cxn>
              <a:cxn ang="0">
                <a:pos x="244" y="24"/>
              </a:cxn>
              <a:cxn ang="0">
                <a:pos x="84" y="24"/>
              </a:cxn>
              <a:cxn ang="0">
                <a:pos x="72" y="12"/>
              </a:cxn>
              <a:cxn ang="0">
                <a:pos x="84" y="0"/>
              </a:cxn>
              <a:cxn ang="0">
                <a:pos x="84" y="0"/>
              </a:cxn>
              <a:cxn ang="0">
                <a:pos x="244" y="0"/>
              </a:cxn>
              <a:cxn ang="0">
                <a:pos x="256" y="12"/>
              </a:cxn>
              <a:cxn ang="0">
                <a:pos x="244" y="24"/>
              </a:cxn>
              <a:cxn ang="0">
                <a:pos x="36" y="152"/>
              </a:cxn>
              <a:cxn ang="0">
                <a:pos x="36" y="152"/>
              </a:cxn>
              <a:cxn ang="0">
                <a:pos x="12" y="152"/>
              </a:cxn>
              <a:cxn ang="0">
                <a:pos x="0" y="140"/>
              </a:cxn>
              <a:cxn ang="0">
                <a:pos x="12" y="128"/>
              </a:cxn>
              <a:cxn ang="0">
                <a:pos x="36" y="128"/>
              </a:cxn>
              <a:cxn ang="0">
                <a:pos x="36" y="128"/>
              </a:cxn>
              <a:cxn ang="0">
                <a:pos x="48" y="140"/>
              </a:cxn>
              <a:cxn ang="0">
                <a:pos x="36" y="152"/>
              </a:cxn>
              <a:cxn ang="0">
                <a:pos x="36" y="88"/>
              </a:cxn>
              <a:cxn ang="0">
                <a:pos x="36" y="88"/>
              </a:cxn>
              <a:cxn ang="0">
                <a:pos x="12" y="88"/>
              </a:cxn>
              <a:cxn ang="0">
                <a:pos x="0" y="76"/>
              </a:cxn>
              <a:cxn ang="0">
                <a:pos x="12" y="64"/>
              </a:cxn>
              <a:cxn ang="0">
                <a:pos x="36" y="64"/>
              </a:cxn>
              <a:cxn ang="0">
                <a:pos x="36" y="64"/>
              </a:cxn>
              <a:cxn ang="0">
                <a:pos x="48" y="76"/>
              </a:cxn>
              <a:cxn ang="0">
                <a:pos x="36" y="88"/>
              </a:cxn>
              <a:cxn ang="0">
                <a:pos x="36" y="24"/>
              </a:cxn>
              <a:cxn ang="0">
                <a:pos x="36" y="24"/>
              </a:cxn>
              <a:cxn ang="0">
                <a:pos x="12" y="24"/>
              </a:cxn>
              <a:cxn ang="0">
                <a:pos x="0" y="12"/>
              </a:cxn>
              <a:cxn ang="0">
                <a:pos x="12" y="0"/>
              </a:cxn>
              <a:cxn ang="0">
                <a:pos x="36" y="0"/>
              </a:cxn>
              <a:cxn ang="0">
                <a:pos x="36" y="0"/>
              </a:cxn>
              <a:cxn ang="0">
                <a:pos x="48" y="12"/>
              </a:cxn>
              <a:cxn ang="0">
                <a:pos x="36" y="24"/>
              </a:cxn>
              <a:cxn ang="0">
                <a:pos x="84" y="152"/>
              </a:cxn>
              <a:cxn ang="0">
                <a:pos x="72" y="140"/>
              </a:cxn>
              <a:cxn ang="0">
                <a:pos x="84" y="128"/>
              </a:cxn>
              <a:cxn ang="0">
                <a:pos x="84" y="128"/>
              </a:cxn>
              <a:cxn ang="0">
                <a:pos x="244" y="128"/>
              </a:cxn>
              <a:cxn ang="0">
                <a:pos x="256" y="140"/>
              </a:cxn>
              <a:cxn ang="0">
                <a:pos x="244" y="152"/>
              </a:cxn>
              <a:cxn ang="0">
                <a:pos x="84" y="152"/>
              </a:cxn>
            </a:cxnLst>
            <a:rect l="0" t="0" r="r" b="b"/>
            <a:pathLst>
              <a:path w="256" h="152">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Rectangle 35"/>
          <p:cNvSpPr/>
          <p:nvPr/>
        </p:nvSpPr>
        <p:spPr>
          <a:xfrm>
            <a:off x="7543800" y="6095906"/>
            <a:ext cx="4076700" cy="76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endParaRPr lang="en-US" sz="1400" dirty="0"/>
          </a:p>
        </p:txBody>
      </p:sp>
      <p:sp>
        <p:nvSpPr>
          <p:cNvPr id="12" name="Freeform 183"/>
          <p:cNvSpPr>
            <a:spLocks noEditPoints="1"/>
          </p:cNvSpPr>
          <p:nvPr/>
        </p:nvSpPr>
        <p:spPr bwMode="auto">
          <a:xfrm>
            <a:off x="8915400" y="357073"/>
            <a:ext cx="331932" cy="330620"/>
          </a:xfrm>
          <a:custGeom>
            <a:avLst/>
            <a:gdLst/>
            <a:ahLst/>
            <a:cxnLst>
              <a:cxn ang="0">
                <a:pos x="128" y="256"/>
              </a:cxn>
              <a:cxn ang="0">
                <a:pos x="0" y="128"/>
              </a:cxn>
              <a:cxn ang="0">
                <a:pos x="128" y="0"/>
              </a:cxn>
              <a:cxn ang="0">
                <a:pos x="256" y="128"/>
              </a:cxn>
              <a:cxn ang="0">
                <a:pos x="128" y="256"/>
              </a:cxn>
              <a:cxn ang="0">
                <a:pos x="128" y="24"/>
              </a:cxn>
              <a:cxn ang="0">
                <a:pos x="24" y="128"/>
              </a:cxn>
              <a:cxn ang="0">
                <a:pos x="51" y="198"/>
              </a:cxn>
              <a:cxn ang="0">
                <a:pos x="80" y="188"/>
              </a:cxn>
              <a:cxn ang="0">
                <a:pos x="105" y="177"/>
              </a:cxn>
              <a:cxn ang="0">
                <a:pos x="105" y="158"/>
              </a:cxn>
              <a:cxn ang="0">
                <a:pos x="95" y="134"/>
              </a:cxn>
              <a:cxn ang="0">
                <a:pos x="89" y="125"/>
              </a:cxn>
              <a:cxn ang="0">
                <a:pos x="92" y="108"/>
              </a:cxn>
              <a:cxn ang="0">
                <a:pos x="90" y="87"/>
              </a:cxn>
              <a:cxn ang="0">
                <a:pos x="128" y="56"/>
              </a:cxn>
              <a:cxn ang="0">
                <a:pos x="166" y="87"/>
              </a:cxn>
              <a:cxn ang="0">
                <a:pos x="164" y="108"/>
              </a:cxn>
              <a:cxn ang="0">
                <a:pos x="167" y="124"/>
              </a:cxn>
              <a:cxn ang="0">
                <a:pos x="161" y="134"/>
              </a:cxn>
              <a:cxn ang="0">
                <a:pos x="151" y="158"/>
              </a:cxn>
              <a:cxn ang="0">
                <a:pos x="151" y="177"/>
              </a:cxn>
              <a:cxn ang="0">
                <a:pos x="176" y="188"/>
              </a:cxn>
              <a:cxn ang="0">
                <a:pos x="205" y="198"/>
              </a:cxn>
              <a:cxn ang="0">
                <a:pos x="232" y="128"/>
              </a:cxn>
              <a:cxn ang="0">
                <a:pos x="128" y="24"/>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55"/>
                  <a:pt x="34" y="179"/>
                  <a:pt x="51" y="198"/>
                </a:cubicBezTo>
                <a:cubicBezTo>
                  <a:pt x="66" y="190"/>
                  <a:pt x="61" y="196"/>
                  <a:pt x="80" y="188"/>
                </a:cubicBezTo>
                <a:cubicBezTo>
                  <a:pt x="100" y="180"/>
                  <a:pt x="105" y="177"/>
                  <a:pt x="105" y="177"/>
                </a:cubicBezTo>
                <a:cubicBezTo>
                  <a:pt x="105" y="158"/>
                  <a:pt x="105" y="158"/>
                  <a:pt x="105" y="158"/>
                </a:cubicBezTo>
                <a:cubicBezTo>
                  <a:pt x="105" y="158"/>
                  <a:pt x="98" y="152"/>
                  <a:pt x="95" y="134"/>
                </a:cubicBezTo>
                <a:cubicBezTo>
                  <a:pt x="91" y="136"/>
                  <a:pt x="89" y="129"/>
                  <a:pt x="89" y="125"/>
                </a:cubicBezTo>
                <a:cubicBezTo>
                  <a:pt x="89" y="120"/>
                  <a:pt x="86" y="107"/>
                  <a:pt x="92" y="108"/>
                </a:cubicBezTo>
                <a:cubicBezTo>
                  <a:pt x="91" y="99"/>
                  <a:pt x="90" y="92"/>
                  <a:pt x="90" y="87"/>
                </a:cubicBezTo>
                <a:cubicBezTo>
                  <a:pt x="92" y="73"/>
                  <a:pt x="106" y="57"/>
                  <a:pt x="128" y="56"/>
                </a:cubicBezTo>
                <a:cubicBezTo>
                  <a:pt x="154" y="57"/>
                  <a:pt x="164" y="73"/>
                  <a:pt x="166" y="87"/>
                </a:cubicBezTo>
                <a:cubicBezTo>
                  <a:pt x="166" y="92"/>
                  <a:pt x="165" y="99"/>
                  <a:pt x="164" y="108"/>
                </a:cubicBezTo>
                <a:cubicBezTo>
                  <a:pt x="170" y="107"/>
                  <a:pt x="167" y="120"/>
                  <a:pt x="167" y="124"/>
                </a:cubicBezTo>
                <a:cubicBezTo>
                  <a:pt x="167" y="129"/>
                  <a:pt x="165" y="136"/>
                  <a:pt x="161" y="134"/>
                </a:cubicBezTo>
                <a:cubicBezTo>
                  <a:pt x="158" y="152"/>
                  <a:pt x="151" y="158"/>
                  <a:pt x="151" y="158"/>
                </a:cubicBezTo>
                <a:cubicBezTo>
                  <a:pt x="151" y="177"/>
                  <a:pt x="151" y="177"/>
                  <a:pt x="151" y="177"/>
                </a:cubicBezTo>
                <a:cubicBezTo>
                  <a:pt x="151" y="177"/>
                  <a:pt x="156" y="180"/>
                  <a:pt x="176" y="188"/>
                </a:cubicBezTo>
                <a:cubicBezTo>
                  <a:pt x="195" y="196"/>
                  <a:pt x="190" y="190"/>
                  <a:pt x="205" y="198"/>
                </a:cubicBezTo>
                <a:cubicBezTo>
                  <a:pt x="222" y="179"/>
                  <a:pt x="232" y="155"/>
                  <a:pt x="232" y="128"/>
                </a:cubicBezTo>
                <a:cubicBezTo>
                  <a:pt x="232" y="71"/>
                  <a:pt x="185" y="24"/>
                  <a:pt x="128" y="24"/>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Title 5">
            <a:extLst>
              <a:ext uri="{FF2B5EF4-FFF2-40B4-BE49-F238E27FC236}">
                <a16:creationId xmlns:a16="http://schemas.microsoft.com/office/drawing/2014/main" id="{67D933C5-5349-4C07-BC35-B7DDED30E88D}"/>
              </a:ext>
            </a:extLst>
          </p:cNvPr>
          <p:cNvSpPr>
            <a:spLocks noGrp="1"/>
          </p:cNvSpPr>
          <p:nvPr>
            <p:ph type="title"/>
          </p:nvPr>
        </p:nvSpPr>
        <p:spPr/>
        <p:txBody>
          <a:bodyPr/>
          <a:lstStyle/>
          <a:p>
            <a:r>
              <a:rPr lang="en-US" dirty="0"/>
              <a:t>After Logging In, Select Strat-IP App</a:t>
            </a:r>
          </a:p>
        </p:txBody>
      </p:sp>
      <p:pic>
        <p:nvPicPr>
          <p:cNvPr id="5" name="Picture 4">
            <a:extLst>
              <a:ext uri="{FF2B5EF4-FFF2-40B4-BE49-F238E27FC236}">
                <a16:creationId xmlns:a16="http://schemas.microsoft.com/office/drawing/2014/main" id="{E5D0660A-811F-4361-B777-99B0901E4912}"/>
              </a:ext>
            </a:extLst>
          </p:cNvPr>
          <p:cNvPicPr>
            <a:picLocks noChangeAspect="1"/>
          </p:cNvPicPr>
          <p:nvPr/>
        </p:nvPicPr>
        <p:blipFill>
          <a:blip r:embed="rId3"/>
          <a:stretch>
            <a:fillRect/>
          </a:stretch>
        </p:blipFill>
        <p:spPr>
          <a:xfrm>
            <a:off x="1072463" y="1495943"/>
            <a:ext cx="5562600" cy="3199088"/>
          </a:xfrm>
          <a:prstGeom prst="rect">
            <a:avLst/>
          </a:prstGeom>
        </p:spPr>
      </p:pic>
      <p:sp>
        <p:nvSpPr>
          <p:cNvPr id="13" name="Oval 12">
            <a:extLst>
              <a:ext uri="{FF2B5EF4-FFF2-40B4-BE49-F238E27FC236}">
                <a16:creationId xmlns:a16="http://schemas.microsoft.com/office/drawing/2014/main" id="{617321DD-2270-4F2F-8D25-3EE35DCD6618}"/>
              </a:ext>
            </a:extLst>
          </p:cNvPr>
          <p:cNvSpPr/>
          <p:nvPr/>
        </p:nvSpPr>
        <p:spPr>
          <a:xfrm>
            <a:off x="3707078" y="4391618"/>
            <a:ext cx="293370" cy="2933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100" dirty="0"/>
              <a:t>1</a:t>
            </a:r>
          </a:p>
        </p:txBody>
      </p:sp>
    </p:spTree>
    <p:extLst>
      <p:ext uri="{BB962C8B-B14F-4D97-AF65-F5344CB8AC3E}">
        <p14:creationId xmlns:p14="http://schemas.microsoft.com/office/powerpoint/2010/main" val="1838006839"/>
      </p:ext>
    </p:extLst>
  </p:cSld>
  <p:clrMapOvr>
    <a:masterClrMapping/>
  </p:clrMapOvr>
</p:sld>
</file>

<file path=ppt/theme/theme1.xml><?xml version="1.0" encoding="utf-8"?>
<a:theme xmlns:a="http://schemas.openxmlformats.org/drawingml/2006/main" name="Office Theme">
  <a:themeElements>
    <a:clrScheme name="Axtria Chart Colors Theme">
      <a:dk1>
        <a:srgbClr val="3F3F3F"/>
      </a:dk1>
      <a:lt1>
        <a:srgbClr val="FFFFFF"/>
      </a:lt1>
      <a:dk2>
        <a:srgbClr val="3F3F3F"/>
      </a:dk2>
      <a:lt2>
        <a:srgbClr val="DCE3E4"/>
      </a:lt2>
      <a:accent1>
        <a:srgbClr val="FF9C1A"/>
      </a:accent1>
      <a:accent2>
        <a:srgbClr val="F47421"/>
      </a:accent2>
      <a:accent3>
        <a:srgbClr val="E24301"/>
      </a:accent3>
      <a:accent4>
        <a:srgbClr val="716363"/>
      </a:accent4>
      <a:accent5>
        <a:srgbClr val="7F7F7F"/>
      </a:accent5>
      <a:accent6>
        <a:srgbClr val="8A93A2"/>
      </a:accent6>
      <a:hlink>
        <a:srgbClr val="003366"/>
      </a:hlink>
      <a:folHlink>
        <a:srgbClr val="0070C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13b1438-05de-4538-969b-cfe264300bc1">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E2E682B5C89DD42A85284433A7848A9" ma:contentTypeVersion="10" ma:contentTypeDescription="Create a new document." ma:contentTypeScope="" ma:versionID="8ddaee88085c5d2f152b2c7d78dd6251">
  <xsd:schema xmlns:xsd="http://www.w3.org/2001/XMLSchema" xmlns:xs="http://www.w3.org/2001/XMLSchema" xmlns:p="http://schemas.microsoft.com/office/2006/metadata/properties" xmlns:ns3="6c1eec23-df7b-40a4-b37a-7db610a7290d" xmlns:ns4="913b1438-05de-4538-969b-cfe264300bc1" targetNamespace="http://schemas.microsoft.com/office/2006/metadata/properties" ma:root="true" ma:fieldsID="41656efe8c92e2095a3f3f2eef1ece3d" ns3:_="" ns4:_="">
    <xsd:import namespace="6c1eec23-df7b-40a4-b37a-7db610a7290d"/>
    <xsd:import namespace="913b1438-05de-4538-969b-cfe264300bc1"/>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1eec23-df7b-40a4-b37a-7db610a729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13b1438-05de-4538-969b-cfe264300bc1"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BC0A91-3C94-479E-91BB-84BF85F720D3}">
  <ds:schemaRefs>
    <ds:schemaRef ds:uri="http://schemas.microsoft.com/office/2006/metadata/properties"/>
    <ds:schemaRef ds:uri="http://purl.org/dc/dcmitype/"/>
    <ds:schemaRef ds:uri="913b1438-05de-4538-969b-cfe264300bc1"/>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6c1eec23-df7b-40a4-b37a-7db610a7290d"/>
  </ds:schemaRefs>
</ds:datastoreItem>
</file>

<file path=customXml/itemProps2.xml><?xml version="1.0" encoding="utf-8"?>
<ds:datastoreItem xmlns:ds="http://schemas.openxmlformats.org/officeDocument/2006/customXml" ds:itemID="{B8DB4BE6-08D5-4C1A-97AB-FF4D43849B19}">
  <ds:schemaRefs>
    <ds:schemaRef ds:uri="http://schemas.microsoft.com/sharepoint/v3/contenttype/forms"/>
  </ds:schemaRefs>
</ds:datastoreItem>
</file>

<file path=customXml/itemProps3.xml><?xml version="1.0" encoding="utf-8"?>
<ds:datastoreItem xmlns:ds="http://schemas.openxmlformats.org/officeDocument/2006/customXml" ds:itemID="{D4B4C126-1E21-4F5C-87D2-957A18A01A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1eec23-df7b-40a4-b37a-7db610a7290d"/>
    <ds:schemaRef ds:uri="913b1438-05de-4538-969b-cfe264300b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53735</TotalTime>
  <Words>7393</Words>
  <Application>Microsoft Office PowerPoint</Application>
  <PresentationFormat>Widescreen</PresentationFormat>
  <Paragraphs>929</Paragraphs>
  <Slides>69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Franklin Gothic Book</vt:lpstr>
      <vt:lpstr>Wingdings</vt:lpstr>
      <vt:lpstr>Office Theme</vt:lpstr>
      <vt:lpstr>Investment and Budget Planning</vt:lpstr>
      <vt:lpstr>Training Objectives</vt:lpstr>
      <vt:lpstr>Content</vt:lpstr>
      <vt:lpstr>Axtria Marketing IQ™ Strat-IP Process</vt:lpstr>
      <vt:lpstr>Axtria Marketing IQ™ Strat-IP Process</vt:lpstr>
      <vt:lpstr>Content</vt:lpstr>
      <vt:lpstr>User Login to Axtria Marketing IQ™ Strat-IP </vt:lpstr>
      <vt:lpstr>User Access to Axtria Marketing IQ™ Strat-IP </vt:lpstr>
      <vt:lpstr>After Logging In, Select Strat-IP App</vt:lpstr>
      <vt:lpstr>Content</vt:lpstr>
      <vt:lpstr>Create Planning Session</vt:lpstr>
      <vt:lpstr>Activate Planning Session </vt:lpstr>
      <vt:lpstr>Open New Planning Session </vt:lpstr>
      <vt:lpstr>Open Previous Planning Session </vt:lpstr>
      <vt:lpstr>Content</vt:lpstr>
      <vt:lpstr>Data Load</vt:lpstr>
      <vt:lpstr>Data Load: Sample File Preview Example</vt:lpstr>
      <vt:lpstr>Data Load</vt:lpstr>
      <vt:lpstr>Content</vt:lpstr>
      <vt:lpstr>Create Session and Scenario Overview</vt:lpstr>
      <vt:lpstr>Create Session and Scenario Overview</vt:lpstr>
      <vt:lpstr>Create Session and Scenario Overview</vt:lpstr>
      <vt:lpstr>Create Scenario: Select Historical Period </vt:lpstr>
      <vt:lpstr>Create Scenario: Select Historical Period </vt:lpstr>
      <vt:lpstr>Create Scenario: A&amp;P Spend Channels </vt:lpstr>
      <vt:lpstr>A&amp;P Spend Channels- Example</vt:lpstr>
      <vt:lpstr>Create Scenario: Select Non A&amp;P Spend Channels </vt:lpstr>
      <vt:lpstr>Add Non A&amp;P Spend Channels: Example</vt:lpstr>
      <vt:lpstr>Add Additional Non-Promotional A&amp;P Spend Category : Example</vt:lpstr>
      <vt:lpstr>Create Scenario: Select Scenario Type </vt:lpstr>
      <vt:lpstr>Create Scenario: Select Spend Allocation </vt:lpstr>
      <vt:lpstr>Content</vt:lpstr>
      <vt:lpstr>Use Case 1: Historical Spend Rate with Historical Allocation</vt:lpstr>
      <vt:lpstr>Content</vt:lpstr>
      <vt:lpstr>Use Case 2: Historical Spend Rate with Optimal Allocation</vt:lpstr>
      <vt:lpstr>Content</vt:lpstr>
      <vt:lpstr>Use Case 3: Profit Maximization</vt:lpstr>
      <vt:lpstr>Content</vt:lpstr>
      <vt:lpstr>Use Case 4: Budget Planner with Historical Allocation</vt:lpstr>
      <vt:lpstr>Content</vt:lpstr>
      <vt:lpstr>Use Case 5: Budget Planner with Optimal Allocation</vt:lpstr>
      <vt:lpstr>Content</vt:lpstr>
      <vt:lpstr>Use Case 6: Budget Planner with Custom Allocation - Fixed</vt:lpstr>
      <vt:lpstr>Use Case 6: Budget Planner with Custom Allocation - Range</vt:lpstr>
      <vt:lpstr>Content</vt:lpstr>
      <vt:lpstr>Use Case 7: Sales Planner with Historical Allocation </vt:lpstr>
      <vt:lpstr>Content</vt:lpstr>
      <vt:lpstr>Use Case 8: Sales Planner with Optimal Allocation </vt:lpstr>
      <vt:lpstr>Content</vt:lpstr>
      <vt:lpstr>Use Case 9: Sales Planner with Custom Allocation </vt:lpstr>
      <vt:lpstr>Content</vt:lpstr>
      <vt:lpstr>Save Planning Scenario:</vt:lpstr>
      <vt:lpstr>Save Planning Scenario: Reference Scenario Option</vt:lpstr>
      <vt:lpstr>Content</vt:lpstr>
      <vt:lpstr>Scenario Visualization: Scenario Comparision</vt:lpstr>
      <vt:lpstr>Scenario Visualization: Scenario Comparison-Detailed</vt:lpstr>
      <vt:lpstr>Scenario Visualization: Scenario Comparision – Response Curve</vt:lpstr>
      <vt:lpstr>Scenario Visualization: Scenario Comparision – Response Curve</vt:lpstr>
      <vt:lpstr>Scenario Visualization: Scenario Comparision – Long Term</vt:lpstr>
      <vt:lpstr>Content</vt:lpstr>
      <vt:lpstr>Scenario Visualization: Percentage Value Comparison</vt:lpstr>
      <vt:lpstr>Scenario Visualization: Extended Explanation</vt:lpstr>
      <vt:lpstr>Content</vt:lpstr>
      <vt:lpstr>Scenario Visualization: Brand Manager Views</vt:lpstr>
      <vt:lpstr>Scenario Visualization: Deep Dive/Analyst Views (screen 1)</vt:lpstr>
      <vt:lpstr>Scenario Visualization: Deep Dive/Analyst Views (screen 2)</vt:lpstr>
      <vt:lpstr>Scenario Visualization: Deep Dive/Analyst Views (screen 3)</vt:lpstr>
      <vt:lpstr>Content</vt:lpstr>
      <vt:lpstr>PowerPoint Presentation</vt:lpstr>
    </vt:vector>
  </TitlesOfParts>
  <Manager>Arvindh Balakrishnan</Manager>
  <Company>Axtria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Axtria Content Template</dc:title>
  <dc:subject>Axtria Value Propositions</dc:subject>
  <dc:creator>Andrew Keleher</dc:creator>
  <cp:keywords/>
  <dc:description/>
  <cp:lastModifiedBy>Subham Chattopadhyay</cp:lastModifiedBy>
  <cp:revision>3735</cp:revision>
  <dcterms:created xsi:type="dcterms:W3CDTF">2015-12-11T11:26:37Z</dcterms:created>
  <dcterms:modified xsi:type="dcterms:W3CDTF">2019-09-26T10:35:27Z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0x0101002E2E682B5C89DD42A85284433A7848A9</vt:lpwstr>
  </property>
  <property fmtid="{D5CDD505-2E9C-101B-9397-08002B2CF9AE}" pid="3" name="xd_Signature">
    <vt:bool>false</vt:bool>
  </property>
  <property fmtid="{D5CDD505-2E9C-101B-9397-08002B2CF9AE}" pid="4" name="xd_ProgID">
    <vt:lpwstr/>
  </property>
  <property fmtid="{D5CDD505-2E9C-101B-9397-08002B2CF9AE}" pid="5" name="TemplateUrl">
    <vt:lpwstr/>
  </property>
  <property fmtid="{D5CDD505-2E9C-101B-9397-08002B2CF9AE}" pid="6" name="ComplianceAssetId">
    <vt:lpwstr/>
  </property>
</Properties>
</file>